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5"/>
  </p:notesMasterIdLst>
  <p:sldIdLst>
    <p:sldId id="633" r:id="rId3"/>
    <p:sldId id="269" r:id="rId4"/>
    <p:sldId id="817" r:id="rId5"/>
    <p:sldId id="959" r:id="rId6"/>
    <p:sldId id="942" r:id="rId7"/>
    <p:sldId id="724" r:id="rId8"/>
    <p:sldId id="725" r:id="rId9"/>
    <p:sldId id="727" r:id="rId10"/>
    <p:sldId id="518" r:id="rId11"/>
    <p:sldId id="514" r:id="rId12"/>
    <p:sldId id="515" r:id="rId13"/>
    <p:sldId id="960" r:id="rId14"/>
    <p:sldId id="904" r:id="rId15"/>
    <p:sldId id="905" r:id="rId16"/>
    <p:sldId id="906" r:id="rId17"/>
    <p:sldId id="435" r:id="rId18"/>
    <p:sldId id="656" r:id="rId19"/>
    <p:sldId id="657" r:id="rId20"/>
    <p:sldId id="660" r:id="rId21"/>
    <p:sldId id="658" r:id="rId22"/>
    <p:sldId id="659" r:id="rId23"/>
    <p:sldId id="519" r:id="rId24"/>
    <p:sldId id="566" r:id="rId25"/>
    <p:sldId id="570" r:id="rId26"/>
    <p:sldId id="523" r:id="rId27"/>
    <p:sldId id="547" r:id="rId28"/>
    <p:sldId id="574" r:id="rId29"/>
    <p:sldId id="568" r:id="rId30"/>
    <p:sldId id="569" r:id="rId31"/>
    <p:sldId id="663" r:id="rId32"/>
    <p:sldId id="268" r:id="rId33"/>
    <p:sldId id="259" r:id="rId34"/>
    <p:sldId id="260" r:id="rId35"/>
    <p:sldId id="256" r:id="rId36"/>
    <p:sldId id="266" r:id="rId37"/>
    <p:sldId id="612" r:id="rId38"/>
    <p:sldId id="291" r:id="rId39"/>
    <p:sldId id="640" r:id="rId40"/>
    <p:sldId id="293" r:id="rId41"/>
    <p:sldId id="294" r:id="rId42"/>
    <p:sldId id="295" r:id="rId43"/>
    <p:sldId id="296" r:id="rId44"/>
    <p:sldId id="641" r:id="rId45"/>
    <p:sldId id="297" r:id="rId46"/>
    <p:sldId id="613" r:id="rId47"/>
    <p:sldId id="614" r:id="rId48"/>
    <p:sldId id="264" r:id="rId49"/>
    <p:sldId id="623" r:id="rId50"/>
    <p:sldId id="618" r:id="rId51"/>
    <p:sldId id="263" r:id="rId52"/>
    <p:sldId id="700" r:id="rId53"/>
    <p:sldId id="703" r:id="rId54"/>
    <p:sldId id="696" r:id="rId55"/>
    <p:sldId id="261" r:id="rId56"/>
    <p:sldId id="642" r:id="rId57"/>
    <p:sldId id="691" r:id="rId58"/>
    <p:sldId id="644" r:id="rId59"/>
    <p:sldId id="643" r:id="rId60"/>
    <p:sldId id="631" r:id="rId61"/>
    <p:sldId id="635" r:id="rId62"/>
    <p:sldId id="702" r:id="rId63"/>
    <p:sldId id="90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48" autoAdjust="0"/>
    <p:restoredTop sz="80882"/>
  </p:normalViewPr>
  <p:slideViewPr>
    <p:cSldViewPr snapToGrid="0">
      <p:cViewPr varScale="1">
        <p:scale>
          <a:sx n="54" d="100"/>
          <a:sy n="54" d="100"/>
        </p:scale>
        <p:origin x="1024" y="44"/>
      </p:cViewPr>
      <p:guideLst/>
    </p:cSldViewPr>
  </p:slideViewPr>
  <p:notesTextViewPr>
    <p:cViewPr>
      <p:scale>
        <a:sx n="3" d="2"/>
        <a:sy n="3" d="2"/>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D45AB-F429-4997-BB50-E1EAE628E1FC}" type="datetimeFigureOut">
              <a:rPr lang="en-US" smtClean="0"/>
              <a:t>2/25/2026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C188CA-0E3C-4654-8EC5-42D94FBAC662}" type="slidenum">
              <a:rPr lang="en-US" smtClean="0"/>
              <a:t>‹#›</a:t>
            </a:fld>
            <a:endParaRPr lang="en-US"/>
          </a:p>
        </p:txBody>
      </p:sp>
    </p:spTree>
    <p:extLst>
      <p:ext uri="{BB962C8B-B14F-4D97-AF65-F5344CB8AC3E}">
        <p14:creationId xmlns:p14="http://schemas.microsoft.com/office/powerpoint/2010/main" val="2182572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02756" indent="-270291" eaLnBrk="0" hangingPunct="0">
              <a:defRPr>
                <a:solidFill>
                  <a:schemeClr val="tx1"/>
                </a:solidFill>
                <a:latin typeface="Arial" charset="0"/>
                <a:ea typeface="ＭＳ Ｐゴシック" charset="0"/>
              </a:defRPr>
            </a:lvl2pPr>
            <a:lvl3pPr marL="1081164" indent="-216233" eaLnBrk="0" hangingPunct="0">
              <a:defRPr>
                <a:solidFill>
                  <a:schemeClr val="tx1"/>
                </a:solidFill>
                <a:latin typeface="Arial" charset="0"/>
                <a:ea typeface="ＭＳ Ｐゴシック" charset="0"/>
              </a:defRPr>
            </a:lvl3pPr>
            <a:lvl4pPr marL="1513629" indent="-216233" eaLnBrk="0" hangingPunct="0">
              <a:defRPr>
                <a:solidFill>
                  <a:schemeClr val="tx1"/>
                </a:solidFill>
                <a:latin typeface="Arial" charset="0"/>
                <a:ea typeface="ＭＳ Ｐゴシック" charset="0"/>
              </a:defRPr>
            </a:lvl4pPr>
            <a:lvl5pPr marL="1946095" indent="-216233" eaLnBrk="0" hangingPunct="0">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AEEC492-C729-AF4B-B8A3-303392C339C2}" type="slidenum">
              <a:rPr lang="en-US">
                <a:latin typeface="Calibri" charset="0"/>
              </a:rPr>
              <a:pPr eaLnBrk="1" hangingPunct="1"/>
              <a:t>3</a:t>
            </a:fld>
            <a:endParaRPr lang="en-US">
              <a:latin typeface="Calibri" charset="0"/>
            </a:endParaRPr>
          </a:p>
        </p:txBody>
      </p:sp>
    </p:spTree>
    <p:extLst>
      <p:ext uri="{BB962C8B-B14F-4D97-AF65-F5344CB8AC3E}">
        <p14:creationId xmlns:p14="http://schemas.microsoft.com/office/powerpoint/2010/main" val="3809051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to 3 52% decrease in compliance</a:t>
            </a:r>
          </a:p>
        </p:txBody>
      </p:sp>
      <p:sp>
        <p:nvSpPr>
          <p:cNvPr id="4" name="Slide Number Placeholder 3"/>
          <p:cNvSpPr>
            <a:spLocks noGrp="1"/>
          </p:cNvSpPr>
          <p:nvPr>
            <p:ph type="sldNum" sz="quarter" idx="5"/>
          </p:nvPr>
        </p:nvSpPr>
        <p:spPr/>
        <p:txBody>
          <a:bodyPr/>
          <a:lstStyle/>
          <a:p>
            <a:fld id="{11C188CA-0E3C-4654-8EC5-42D94FBAC662}" type="slidenum">
              <a:rPr lang="en-US" smtClean="0"/>
              <a:t>48</a:t>
            </a:fld>
            <a:endParaRPr lang="en-US"/>
          </a:p>
        </p:txBody>
      </p:sp>
    </p:spTree>
    <p:extLst>
      <p:ext uri="{BB962C8B-B14F-4D97-AF65-F5344CB8AC3E}">
        <p14:creationId xmlns:p14="http://schemas.microsoft.com/office/powerpoint/2010/main" val="898074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Thumb did the best </a:t>
            </a:r>
          </a:p>
        </p:txBody>
      </p:sp>
      <p:sp>
        <p:nvSpPr>
          <p:cNvPr id="4" name="Slide Number Placeholder 3"/>
          <p:cNvSpPr>
            <a:spLocks noGrp="1"/>
          </p:cNvSpPr>
          <p:nvPr>
            <p:ph type="sldNum" sz="quarter" idx="5"/>
          </p:nvPr>
        </p:nvSpPr>
        <p:spPr/>
        <p:txBody>
          <a:bodyPr/>
          <a:lstStyle/>
          <a:p>
            <a:fld id="{11C188CA-0E3C-4654-8EC5-42D94FBAC662}" type="slidenum">
              <a:rPr lang="en-US" smtClean="0"/>
              <a:t>49</a:t>
            </a:fld>
            <a:endParaRPr lang="en-US"/>
          </a:p>
        </p:txBody>
      </p:sp>
    </p:spTree>
    <p:extLst>
      <p:ext uri="{BB962C8B-B14F-4D97-AF65-F5344CB8AC3E}">
        <p14:creationId xmlns:p14="http://schemas.microsoft.com/office/powerpoint/2010/main" val="3012800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defRPr>
            </a:lvl1pPr>
            <a:lvl2pPr marL="702756" indent="-270291" eaLnBrk="0" hangingPunct="0">
              <a:defRPr>
                <a:solidFill>
                  <a:schemeClr val="tx1"/>
                </a:solidFill>
                <a:latin typeface="Arial" charset="0"/>
                <a:ea typeface="ＭＳ Ｐゴシック" charset="0"/>
              </a:defRPr>
            </a:lvl2pPr>
            <a:lvl3pPr marL="1081164" indent="-216233" eaLnBrk="0" hangingPunct="0">
              <a:defRPr>
                <a:solidFill>
                  <a:schemeClr val="tx1"/>
                </a:solidFill>
                <a:latin typeface="Arial" charset="0"/>
                <a:ea typeface="ＭＳ Ｐゴシック" charset="0"/>
              </a:defRPr>
            </a:lvl3pPr>
            <a:lvl4pPr marL="1513629" indent="-216233" eaLnBrk="0" hangingPunct="0">
              <a:defRPr>
                <a:solidFill>
                  <a:schemeClr val="tx1"/>
                </a:solidFill>
                <a:latin typeface="Arial" charset="0"/>
                <a:ea typeface="ＭＳ Ｐゴシック" charset="0"/>
              </a:defRPr>
            </a:lvl4pPr>
            <a:lvl5pPr marL="1946095" indent="-216233" eaLnBrk="0" hangingPunct="0">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8B2A070-A874-C840-9571-4F8622DD2146}" type="slidenum">
              <a:rPr lang="en-US">
                <a:latin typeface="Calibri" charset="0"/>
              </a:rPr>
              <a:pPr eaLnBrk="1" hangingPunct="1"/>
              <a:t>5</a:t>
            </a:fld>
            <a:endParaRPr lang="en-US">
              <a:latin typeface="Calibri"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1400474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4403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02756" indent="-270291" eaLnBrk="0" hangingPunct="0">
              <a:defRPr>
                <a:solidFill>
                  <a:schemeClr val="tx1"/>
                </a:solidFill>
                <a:latin typeface="Arial" charset="0"/>
                <a:ea typeface="ＭＳ Ｐゴシック" charset="0"/>
              </a:defRPr>
            </a:lvl2pPr>
            <a:lvl3pPr marL="1081164" indent="-216233" eaLnBrk="0" hangingPunct="0">
              <a:defRPr>
                <a:solidFill>
                  <a:schemeClr val="tx1"/>
                </a:solidFill>
                <a:latin typeface="Arial" charset="0"/>
                <a:ea typeface="ＭＳ Ｐゴシック" charset="0"/>
              </a:defRPr>
            </a:lvl3pPr>
            <a:lvl4pPr marL="1513629" indent="-216233" eaLnBrk="0" hangingPunct="0">
              <a:defRPr>
                <a:solidFill>
                  <a:schemeClr val="tx1"/>
                </a:solidFill>
                <a:latin typeface="Arial" charset="0"/>
                <a:ea typeface="ＭＳ Ｐゴシック" charset="0"/>
              </a:defRPr>
            </a:lvl4pPr>
            <a:lvl5pPr marL="1946095" indent="-216233" eaLnBrk="0" hangingPunct="0">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2A51BBF-6925-AA4A-AAEC-C79702CDD1C4}" type="slidenum">
              <a:rPr lang="en-US">
                <a:latin typeface="Calibri" charset="0"/>
              </a:rPr>
              <a:pPr eaLnBrk="1" hangingPunct="1"/>
              <a:t>9</a:t>
            </a:fld>
            <a:endParaRPr lang="en-US">
              <a:latin typeface="Calibri" charset="0"/>
            </a:endParaRPr>
          </a:p>
        </p:txBody>
      </p:sp>
    </p:spTree>
    <p:extLst>
      <p:ext uri="{BB962C8B-B14F-4D97-AF65-F5344CB8AC3E}">
        <p14:creationId xmlns:p14="http://schemas.microsoft.com/office/powerpoint/2010/main" val="1152604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994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02756" indent="-270291" eaLnBrk="0" hangingPunct="0">
              <a:defRPr>
                <a:solidFill>
                  <a:schemeClr val="tx1"/>
                </a:solidFill>
                <a:latin typeface="Arial" charset="0"/>
                <a:ea typeface="ＭＳ Ｐゴシック" charset="0"/>
              </a:defRPr>
            </a:lvl2pPr>
            <a:lvl3pPr marL="1081164" indent="-216233" eaLnBrk="0" hangingPunct="0">
              <a:defRPr>
                <a:solidFill>
                  <a:schemeClr val="tx1"/>
                </a:solidFill>
                <a:latin typeface="Arial" charset="0"/>
                <a:ea typeface="ＭＳ Ｐゴシック" charset="0"/>
              </a:defRPr>
            </a:lvl3pPr>
            <a:lvl4pPr marL="1513629" indent="-216233" eaLnBrk="0" hangingPunct="0">
              <a:defRPr>
                <a:solidFill>
                  <a:schemeClr val="tx1"/>
                </a:solidFill>
                <a:latin typeface="Arial" charset="0"/>
                <a:ea typeface="ＭＳ Ｐゴシック" charset="0"/>
              </a:defRPr>
            </a:lvl4pPr>
            <a:lvl5pPr marL="1946095" indent="-216233" eaLnBrk="0" hangingPunct="0">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DF96632-D984-874D-992A-DBFDF0E3D744}" type="slidenum">
              <a:rPr lang="en-US">
                <a:latin typeface="Calibri" charset="0"/>
              </a:rPr>
              <a:pPr eaLnBrk="1" hangingPunct="1"/>
              <a:t>10</a:t>
            </a:fld>
            <a:endParaRPr lang="en-US">
              <a:latin typeface="Calibri" charset="0"/>
            </a:endParaRPr>
          </a:p>
        </p:txBody>
      </p:sp>
    </p:spTree>
    <p:extLst>
      <p:ext uri="{BB962C8B-B14F-4D97-AF65-F5344CB8AC3E}">
        <p14:creationId xmlns:p14="http://schemas.microsoft.com/office/powerpoint/2010/main" val="1441581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4096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02756" indent="-270291" eaLnBrk="0" hangingPunct="0">
              <a:defRPr>
                <a:solidFill>
                  <a:schemeClr val="tx1"/>
                </a:solidFill>
                <a:latin typeface="Arial" charset="0"/>
                <a:ea typeface="ＭＳ Ｐゴシック" charset="0"/>
              </a:defRPr>
            </a:lvl2pPr>
            <a:lvl3pPr marL="1081164" indent="-216233" eaLnBrk="0" hangingPunct="0">
              <a:defRPr>
                <a:solidFill>
                  <a:schemeClr val="tx1"/>
                </a:solidFill>
                <a:latin typeface="Arial" charset="0"/>
                <a:ea typeface="ＭＳ Ｐゴシック" charset="0"/>
              </a:defRPr>
            </a:lvl3pPr>
            <a:lvl4pPr marL="1513629" indent="-216233" eaLnBrk="0" hangingPunct="0">
              <a:defRPr>
                <a:solidFill>
                  <a:schemeClr val="tx1"/>
                </a:solidFill>
                <a:latin typeface="Arial" charset="0"/>
                <a:ea typeface="ＭＳ Ｐゴシック" charset="0"/>
              </a:defRPr>
            </a:lvl4pPr>
            <a:lvl5pPr marL="1946095" indent="-216233" eaLnBrk="0" hangingPunct="0">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78324FC-88F8-6A46-BD95-4982AB1C25D9}" type="slidenum">
              <a:rPr lang="en-US">
                <a:latin typeface="Calibri" charset="0"/>
              </a:rPr>
              <a:pPr eaLnBrk="1" hangingPunct="1"/>
              <a:t>11</a:t>
            </a:fld>
            <a:endParaRPr lang="en-US">
              <a:latin typeface="Calibri" charset="0"/>
            </a:endParaRPr>
          </a:p>
        </p:txBody>
      </p:sp>
    </p:spTree>
    <p:extLst>
      <p:ext uri="{BB962C8B-B14F-4D97-AF65-F5344CB8AC3E}">
        <p14:creationId xmlns:p14="http://schemas.microsoft.com/office/powerpoint/2010/main" val="3132154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a:noFill/>
          <a:ln w="12700">
            <a:solidFill>
              <a:prstClr val="black"/>
            </a:solidFill>
          </a:ln>
        </p:spPr>
      </p:sp>
      <p:sp>
        <p:nvSpPr>
          <p:cNvPr id="3" name="Notes Placeholder 2"/>
          <p:cNvSpPr>
            <a:spLocks noGrp="1"/>
          </p:cNvSpPr>
          <p:nvPr>
            <p:ph type="body" idx="1"/>
          </p:nvPr>
        </p:nvSpPr>
        <p:spPr>
          <a:xfrm>
            <a:off x="731838" y="4560888"/>
            <a:ext cx="5851525" cy="4319587"/>
          </a:xfrm>
          <a:prstGeom prst="rect">
            <a:avLst/>
          </a:prstGeom>
        </p:spPr>
        <p:txBody>
          <a:bodyPr/>
          <a:lstStyle/>
          <a:p>
            <a:r>
              <a:rPr lang="en-US" sz="1600" dirty="0"/>
              <a:t>2500 </a:t>
            </a:r>
            <a:r>
              <a:rPr lang="en-US" sz="1600" dirty="0" err="1"/>
              <a:t>cGy</a:t>
            </a:r>
            <a:r>
              <a:rPr lang="en-US" sz="1600" dirty="0"/>
              <a:t>    Bone marrow, lymphocytes, GI tract, testes, ovaries</a:t>
            </a:r>
          </a:p>
          <a:p>
            <a:r>
              <a:rPr lang="en-US" sz="1600" dirty="0"/>
              <a:t>2500 - 5000 </a:t>
            </a:r>
            <a:r>
              <a:rPr lang="en-US" sz="1600" dirty="0" err="1"/>
              <a:t>cGy</a:t>
            </a:r>
            <a:r>
              <a:rPr lang="en-US" sz="1600" dirty="0"/>
              <a:t>    Oral mucosa, salivary glands, growing bone and cartilage, collagen</a:t>
            </a:r>
          </a:p>
          <a:p>
            <a:r>
              <a:rPr lang="en-US" sz="1600" dirty="0"/>
              <a:t>&gt;5000 </a:t>
            </a:r>
            <a:r>
              <a:rPr lang="en-US" sz="1600" dirty="0" err="1"/>
              <a:t>cGy</a:t>
            </a:r>
            <a:r>
              <a:rPr lang="en-US" sz="1600" dirty="0"/>
              <a:t>    Mature bone and cartilage, skeletal muscle, nerve tissue</a:t>
            </a:r>
          </a:p>
          <a:p>
            <a:endParaRPr lang="en-US" sz="1600" dirty="0"/>
          </a:p>
        </p:txBody>
      </p:sp>
    </p:spTree>
    <p:extLst>
      <p:ext uri="{BB962C8B-B14F-4D97-AF65-F5344CB8AC3E}">
        <p14:creationId xmlns:p14="http://schemas.microsoft.com/office/powerpoint/2010/main" val="3820311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bwMode="auto">
          <a:xfrm>
            <a:off x="439738" y="708025"/>
            <a:ext cx="6437312" cy="3622675"/>
          </a:xfrm>
          <a:prstGeom prst="rect">
            <a:avLst/>
          </a:prstGeom>
          <a:solidFill>
            <a:srgbClr val="FFFFFF"/>
          </a:solidFill>
          <a:ln>
            <a:solidFill>
              <a:srgbClr val="000000"/>
            </a:solidFill>
            <a:miter lim="800000"/>
            <a:headEnd/>
            <a:tailEnd/>
          </a:ln>
        </p:spPr>
      </p:sp>
      <p:sp>
        <p:nvSpPr>
          <p:cNvPr id="249859" name="Rectangle 3"/>
          <p:cNvSpPr>
            <a:spLocks noGrp="1" noChangeArrowheads="1"/>
          </p:cNvSpPr>
          <p:nvPr>
            <p:ph type="body" idx="1"/>
          </p:nvPr>
        </p:nvSpPr>
        <p:spPr bwMode="auto">
          <a:xfrm>
            <a:off x="954088" y="4562475"/>
            <a:ext cx="5407025" cy="4332288"/>
          </a:xfrm>
          <a:prstGeom prst="rect">
            <a:avLst/>
          </a:prstGeom>
          <a:solidFill>
            <a:srgbClr val="FFFFFF"/>
          </a:solidFill>
          <a:ln>
            <a:solidFill>
              <a:srgbClr val="000000"/>
            </a:solidFill>
            <a:miter lim="800000"/>
            <a:headEnd/>
            <a:tailEnd/>
          </a:ln>
        </p:spPr>
        <p:txBody>
          <a:bodyPr lIns="96323" tIns="48161" rIns="96323" bIns="48161">
            <a:prstTxWarp prst="textNoShape">
              <a:avLst/>
            </a:prstTxWarp>
          </a:bodyPr>
          <a:lstStyle/>
          <a:p>
            <a:endParaRPr lang="en-US" b="1" dirty="0"/>
          </a:p>
          <a:p>
            <a:endParaRPr lang="en-US" b="1" dirty="0"/>
          </a:p>
        </p:txBody>
      </p:sp>
    </p:spTree>
    <p:extLst>
      <p:ext uri="{BB962C8B-B14F-4D97-AF65-F5344CB8AC3E}">
        <p14:creationId xmlns:p14="http://schemas.microsoft.com/office/powerpoint/2010/main" val="777609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5F4B2E8-279E-4834-B18A-B09096D8DFA3}"/>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E7D92E7B-EEC7-4329-BE1A-683F3F742B2A}"/>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188CA-0E3C-4654-8EC5-42D94FBAC662}" type="slidenum">
              <a:rPr lang="en-US" smtClean="0"/>
              <a:t>47</a:t>
            </a:fld>
            <a:endParaRPr lang="en-US"/>
          </a:p>
        </p:txBody>
      </p:sp>
    </p:spTree>
    <p:extLst>
      <p:ext uri="{BB962C8B-B14F-4D97-AF65-F5344CB8AC3E}">
        <p14:creationId xmlns:p14="http://schemas.microsoft.com/office/powerpoint/2010/main" val="147524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7E0FB-2451-437E-9A49-85A58DE475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1C9AF9-F9CF-4BCB-A204-36FC9EE697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4F93BE-459E-4737-B3A7-7C70F3CFEF6C}"/>
              </a:ext>
            </a:extLst>
          </p:cNvPr>
          <p:cNvSpPr>
            <a:spLocks noGrp="1"/>
          </p:cNvSpPr>
          <p:nvPr>
            <p:ph type="dt" sz="half" idx="10"/>
          </p:nvPr>
        </p:nvSpPr>
        <p:spPr/>
        <p:txBody>
          <a:bodyPr/>
          <a:lstStyle/>
          <a:p>
            <a:fld id="{3657330D-F87D-4264-95F9-3718F7E27E57}" type="datetimeFigureOut">
              <a:rPr lang="en-US" smtClean="0"/>
              <a:t>2/25/2026</a:t>
            </a:fld>
            <a:endParaRPr lang="en-US"/>
          </a:p>
        </p:txBody>
      </p:sp>
      <p:sp>
        <p:nvSpPr>
          <p:cNvPr id="5" name="Footer Placeholder 4">
            <a:extLst>
              <a:ext uri="{FF2B5EF4-FFF2-40B4-BE49-F238E27FC236}">
                <a16:creationId xmlns:a16="http://schemas.microsoft.com/office/drawing/2014/main" id="{EE4AD524-370D-43F5-ADCA-FB5EF8D3A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2C094-FB4E-4EF0-ACB1-81C7308EA73C}"/>
              </a:ext>
            </a:extLst>
          </p:cNvPr>
          <p:cNvSpPr>
            <a:spLocks noGrp="1"/>
          </p:cNvSpPr>
          <p:nvPr>
            <p:ph type="sldNum" sz="quarter" idx="12"/>
          </p:nvPr>
        </p:nvSpPr>
        <p:spPr/>
        <p:txBody>
          <a:bodyPr/>
          <a:lstStyle/>
          <a:p>
            <a:fld id="{38A492F7-2C0E-4B1F-8454-A0874548BFDF}" type="slidenum">
              <a:rPr lang="en-US" smtClean="0"/>
              <a:t>‹#›</a:t>
            </a:fld>
            <a:endParaRPr lang="en-US"/>
          </a:p>
        </p:txBody>
      </p:sp>
    </p:spTree>
    <p:extLst>
      <p:ext uri="{BB962C8B-B14F-4D97-AF65-F5344CB8AC3E}">
        <p14:creationId xmlns:p14="http://schemas.microsoft.com/office/powerpoint/2010/main" val="304549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2112-10A5-41E2-98E6-EC791D3781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22796A-21F2-4E49-89D5-F3143CF098E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4A18E-93EE-4092-9C6F-4C392F46E0B8}"/>
              </a:ext>
            </a:extLst>
          </p:cNvPr>
          <p:cNvSpPr>
            <a:spLocks noGrp="1"/>
          </p:cNvSpPr>
          <p:nvPr>
            <p:ph type="dt" sz="half" idx="10"/>
          </p:nvPr>
        </p:nvSpPr>
        <p:spPr/>
        <p:txBody>
          <a:bodyPr/>
          <a:lstStyle/>
          <a:p>
            <a:fld id="{3657330D-F87D-4264-95F9-3718F7E27E57}" type="datetimeFigureOut">
              <a:rPr lang="en-US" smtClean="0"/>
              <a:t>2/25/2026</a:t>
            </a:fld>
            <a:endParaRPr lang="en-US"/>
          </a:p>
        </p:txBody>
      </p:sp>
      <p:sp>
        <p:nvSpPr>
          <p:cNvPr id="5" name="Footer Placeholder 4">
            <a:extLst>
              <a:ext uri="{FF2B5EF4-FFF2-40B4-BE49-F238E27FC236}">
                <a16:creationId xmlns:a16="http://schemas.microsoft.com/office/drawing/2014/main" id="{23F14BF5-E95C-4E5A-A9AE-E0536A93E2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35F5BE-1AE8-4689-807D-B0CCE9EE2D81}"/>
              </a:ext>
            </a:extLst>
          </p:cNvPr>
          <p:cNvSpPr>
            <a:spLocks noGrp="1"/>
          </p:cNvSpPr>
          <p:nvPr>
            <p:ph type="sldNum" sz="quarter" idx="12"/>
          </p:nvPr>
        </p:nvSpPr>
        <p:spPr/>
        <p:txBody>
          <a:bodyPr/>
          <a:lstStyle/>
          <a:p>
            <a:fld id="{38A492F7-2C0E-4B1F-8454-A0874548BFDF}" type="slidenum">
              <a:rPr lang="en-US" smtClean="0"/>
              <a:t>‹#›</a:t>
            </a:fld>
            <a:endParaRPr lang="en-US"/>
          </a:p>
        </p:txBody>
      </p:sp>
    </p:spTree>
    <p:extLst>
      <p:ext uri="{BB962C8B-B14F-4D97-AF65-F5344CB8AC3E}">
        <p14:creationId xmlns:p14="http://schemas.microsoft.com/office/powerpoint/2010/main" val="1865132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0C74DB-3B0B-438A-95E7-A1087F8B62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A21AA3-1922-40F2-A6AF-1428E3023B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8EE89-B254-49B5-8425-FB32B17A5455}"/>
              </a:ext>
            </a:extLst>
          </p:cNvPr>
          <p:cNvSpPr>
            <a:spLocks noGrp="1"/>
          </p:cNvSpPr>
          <p:nvPr>
            <p:ph type="dt" sz="half" idx="10"/>
          </p:nvPr>
        </p:nvSpPr>
        <p:spPr/>
        <p:txBody>
          <a:bodyPr/>
          <a:lstStyle/>
          <a:p>
            <a:fld id="{3657330D-F87D-4264-95F9-3718F7E27E57}" type="datetimeFigureOut">
              <a:rPr lang="en-US" smtClean="0"/>
              <a:t>2/25/2026</a:t>
            </a:fld>
            <a:endParaRPr lang="en-US"/>
          </a:p>
        </p:txBody>
      </p:sp>
      <p:sp>
        <p:nvSpPr>
          <p:cNvPr id="5" name="Footer Placeholder 4">
            <a:extLst>
              <a:ext uri="{FF2B5EF4-FFF2-40B4-BE49-F238E27FC236}">
                <a16:creationId xmlns:a16="http://schemas.microsoft.com/office/drawing/2014/main" id="{0A39A4E4-DC3F-434A-A123-34E61A8A8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0543A9-7104-4123-A1D3-83D35C959549}"/>
              </a:ext>
            </a:extLst>
          </p:cNvPr>
          <p:cNvSpPr>
            <a:spLocks noGrp="1"/>
          </p:cNvSpPr>
          <p:nvPr>
            <p:ph type="sldNum" sz="quarter" idx="12"/>
          </p:nvPr>
        </p:nvSpPr>
        <p:spPr/>
        <p:txBody>
          <a:bodyPr/>
          <a:lstStyle/>
          <a:p>
            <a:fld id="{38A492F7-2C0E-4B1F-8454-A0874548BFDF}" type="slidenum">
              <a:rPr lang="en-US" smtClean="0"/>
              <a:t>‹#›</a:t>
            </a:fld>
            <a:endParaRPr lang="en-US"/>
          </a:p>
        </p:txBody>
      </p:sp>
    </p:spTree>
    <p:extLst>
      <p:ext uri="{BB962C8B-B14F-4D97-AF65-F5344CB8AC3E}">
        <p14:creationId xmlns:p14="http://schemas.microsoft.com/office/powerpoint/2010/main" val="2170878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685800"/>
          </a:xfrm>
        </p:spPr>
        <p:txBody>
          <a:bodyPr/>
          <a:lstStyle>
            <a:lvl1pPr>
              <a:defRPr sz="3200">
                <a:solidFill>
                  <a:srgbClr val="008C95"/>
                </a:solidFill>
              </a:defRPr>
            </a:lvl1pPr>
          </a:lstStyle>
          <a:p>
            <a:r>
              <a:rPr lang="en-US"/>
              <a:t>Click to edit Master title style</a:t>
            </a:r>
            <a:endParaRPr lang="en-US" dirty="0"/>
          </a:p>
        </p:txBody>
      </p:sp>
    </p:spTree>
    <p:extLst>
      <p:ext uri="{BB962C8B-B14F-4D97-AF65-F5344CB8AC3E}">
        <p14:creationId xmlns:p14="http://schemas.microsoft.com/office/powerpoint/2010/main" val="987720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381001"/>
            <a:ext cx="9544051" cy="1412875"/>
          </a:xfrm>
        </p:spPr>
        <p:txBody>
          <a:bodyPr/>
          <a:lstStyle/>
          <a:p>
            <a:r>
              <a:rPr lang="en-US"/>
              <a:t>Click to edit Master title style</a:t>
            </a:r>
          </a:p>
        </p:txBody>
      </p:sp>
      <p:sp>
        <p:nvSpPr>
          <p:cNvPr id="3" name="Text Placeholder 2"/>
          <p:cNvSpPr>
            <a:spLocks noGrp="1"/>
          </p:cNvSpPr>
          <p:nvPr>
            <p:ph type="body" sz="half" idx="1"/>
          </p:nvPr>
        </p:nvSpPr>
        <p:spPr>
          <a:xfrm>
            <a:off x="1016000" y="1981200"/>
            <a:ext cx="500591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5118" y="1981200"/>
            <a:ext cx="500591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FEF816-BDB2-41B1-9E88-B7890D06BE46}"/>
              </a:ext>
            </a:extLst>
          </p:cNvPr>
          <p:cNvSpPr>
            <a:spLocks noGrp="1"/>
          </p:cNvSpPr>
          <p:nvPr>
            <p:ph type="dt" sz="half" idx="10"/>
          </p:nvPr>
        </p:nvSpPr>
        <p:spPr>
          <a:xfrm>
            <a:off x="1261533"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5C59A991-4960-4808-907E-006865ABDB3E}"/>
              </a:ext>
            </a:extLst>
          </p:cNvPr>
          <p:cNvSpPr>
            <a:spLocks noGrp="1"/>
          </p:cNvSpPr>
          <p:nvPr>
            <p:ph type="ftr" sz="quarter" idx="11"/>
          </p:nvPr>
        </p:nvSpPr>
        <p:spPr>
          <a:xfrm>
            <a:off x="44704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57F0BD10-E3C2-44BE-BB68-3350CFD92696}"/>
              </a:ext>
            </a:extLst>
          </p:cNvPr>
          <p:cNvSpPr>
            <a:spLocks noGrp="1"/>
          </p:cNvSpPr>
          <p:nvPr>
            <p:ph type="sldNum" sz="quarter" idx="12"/>
          </p:nvPr>
        </p:nvSpPr>
        <p:spPr>
          <a:xfrm>
            <a:off x="8940800" y="6248400"/>
            <a:ext cx="2540000" cy="457200"/>
          </a:xfrm>
        </p:spPr>
        <p:txBody>
          <a:bodyPr/>
          <a:lstStyle>
            <a:lvl1pPr>
              <a:defRPr/>
            </a:lvl1pPr>
          </a:lstStyle>
          <a:p>
            <a:pPr>
              <a:defRPr/>
            </a:pPr>
            <a:fld id="{E219BDC2-D586-40B5-AE40-73C185A90CAB}" type="slidenum">
              <a:rPr lang="en-US" altLang="en-US"/>
              <a:pPr>
                <a:defRPr/>
              </a:pPr>
              <a:t>‹#›</a:t>
            </a:fld>
            <a:endParaRPr lang="en-US" altLang="en-US"/>
          </a:p>
        </p:txBody>
      </p:sp>
    </p:spTree>
    <p:extLst>
      <p:ext uri="{BB962C8B-B14F-4D97-AF65-F5344CB8AC3E}">
        <p14:creationId xmlns:p14="http://schemas.microsoft.com/office/powerpoint/2010/main" val="654976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smtClean="0"/>
              <a:t>2/25/2026</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16604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2/25/2026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94665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smtClean="0"/>
              <a:t>2/25/2026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77850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2/25/2026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86557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2/25/2026</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25675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2/25/2026</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5474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E540C-48FA-499B-A5E9-DC6DF38F66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60F62-C3ED-4C7D-BC3F-A22B1C61486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34F5BB-0A53-452E-AFDE-55CD93201AF0}"/>
              </a:ext>
            </a:extLst>
          </p:cNvPr>
          <p:cNvSpPr>
            <a:spLocks noGrp="1"/>
          </p:cNvSpPr>
          <p:nvPr>
            <p:ph type="dt" sz="half" idx="10"/>
          </p:nvPr>
        </p:nvSpPr>
        <p:spPr/>
        <p:txBody>
          <a:bodyPr/>
          <a:lstStyle/>
          <a:p>
            <a:fld id="{3657330D-F87D-4264-95F9-3718F7E27E57}" type="datetimeFigureOut">
              <a:rPr lang="en-US" smtClean="0"/>
              <a:t>2/25/2026</a:t>
            </a:fld>
            <a:endParaRPr lang="en-US"/>
          </a:p>
        </p:txBody>
      </p:sp>
      <p:sp>
        <p:nvSpPr>
          <p:cNvPr id="5" name="Footer Placeholder 4">
            <a:extLst>
              <a:ext uri="{FF2B5EF4-FFF2-40B4-BE49-F238E27FC236}">
                <a16:creationId xmlns:a16="http://schemas.microsoft.com/office/drawing/2014/main" id="{BBFD5C8E-DE8B-473E-AA52-2A41B2DB0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E4DC1-1021-4298-8D41-5FC22001CD00}"/>
              </a:ext>
            </a:extLst>
          </p:cNvPr>
          <p:cNvSpPr>
            <a:spLocks noGrp="1"/>
          </p:cNvSpPr>
          <p:nvPr>
            <p:ph type="sldNum" sz="quarter" idx="12"/>
          </p:nvPr>
        </p:nvSpPr>
        <p:spPr/>
        <p:txBody>
          <a:bodyPr/>
          <a:lstStyle/>
          <a:p>
            <a:fld id="{38A492F7-2C0E-4B1F-8454-A0874548BFDF}" type="slidenum">
              <a:rPr lang="en-US" smtClean="0"/>
              <a:t>‹#›</a:t>
            </a:fld>
            <a:endParaRPr lang="en-US"/>
          </a:p>
        </p:txBody>
      </p:sp>
    </p:spTree>
    <p:extLst>
      <p:ext uri="{BB962C8B-B14F-4D97-AF65-F5344CB8AC3E}">
        <p14:creationId xmlns:p14="http://schemas.microsoft.com/office/powerpoint/2010/main" val="1869115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2/25/2026</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60348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World Map">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2/25/2026</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65511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2/25/2026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90803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2/25/2026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69453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smtClean="0"/>
              <a:t>2/25/2026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81063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smtClean="0"/>
              <a:t>2/25/2026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74914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smtClean="0"/>
              <a:t>2/25/2026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49011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smtClean="0"/>
              <a:t>2/25/2026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42582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smtClean="0"/>
              <a:t>2/25/2026</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57213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smtClean="0"/>
              <a:t>2/25/2026</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7353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DA9A-9A60-40FE-A6DF-16A5F0D436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823AF4-3C9E-48FE-BCCF-8D313F7CCE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94F205-E105-4F43-BC2E-6690D3466A80}"/>
              </a:ext>
            </a:extLst>
          </p:cNvPr>
          <p:cNvSpPr>
            <a:spLocks noGrp="1"/>
          </p:cNvSpPr>
          <p:nvPr>
            <p:ph type="dt" sz="half" idx="10"/>
          </p:nvPr>
        </p:nvSpPr>
        <p:spPr/>
        <p:txBody>
          <a:bodyPr/>
          <a:lstStyle/>
          <a:p>
            <a:fld id="{3657330D-F87D-4264-95F9-3718F7E27E57}" type="datetimeFigureOut">
              <a:rPr lang="en-US" smtClean="0"/>
              <a:t>2/25/2026</a:t>
            </a:fld>
            <a:endParaRPr lang="en-US"/>
          </a:p>
        </p:txBody>
      </p:sp>
      <p:sp>
        <p:nvSpPr>
          <p:cNvPr id="5" name="Footer Placeholder 4">
            <a:extLst>
              <a:ext uri="{FF2B5EF4-FFF2-40B4-BE49-F238E27FC236}">
                <a16:creationId xmlns:a16="http://schemas.microsoft.com/office/drawing/2014/main" id="{E5D9F2F6-F78D-49E2-BAB4-9546A6E20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4B5C8-F47F-4B5B-8ED8-34962292E876}"/>
              </a:ext>
            </a:extLst>
          </p:cNvPr>
          <p:cNvSpPr>
            <a:spLocks noGrp="1"/>
          </p:cNvSpPr>
          <p:nvPr>
            <p:ph type="sldNum" sz="quarter" idx="12"/>
          </p:nvPr>
        </p:nvSpPr>
        <p:spPr/>
        <p:txBody>
          <a:bodyPr/>
          <a:lstStyle/>
          <a:p>
            <a:fld id="{38A492F7-2C0E-4B1F-8454-A0874548BFDF}" type="slidenum">
              <a:rPr lang="en-US" smtClean="0"/>
              <a:t>‹#›</a:t>
            </a:fld>
            <a:endParaRPr lang="en-US"/>
          </a:p>
        </p:txBody>
      </p:sp>
    </p:spTree>
    <p:extLst>
      <p:ext uri="{BB962C8B-B14F-4D97-AF65-F5344CB8AC3E}">
        <p14:creationId xmlns:p14="http://schemas.microsoft.com/office/powerpoint/2010/main" val="2534921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2/25/2026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94701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2/25/2026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06526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4A39A-F212-482D-BA16-9EC09F2A7F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9245BE-025A-47FA-822B-F492BDC42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A1369A-6D4B-4456-89A5-2D84BF57DA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EE9847-EC29-4A9F-B2B0-7EE0C21090A3}"/>
              </a:ext>
            </a:extLst>
          </p:cNvPr>
          <p:cNvSpPr>
            <a:spLocks noGrp="1"/>
          </p:cNvSpPr>
          <p:nvPr>
            <p:ph type="dt" sz="half" idx="10"/>
          </p:nvPr>
        </p:nvSpPr>
        <p:spPr/>
        <p:txBody>
          <a:bodyPr/>
          <a:lstStyle/>
          <a:p>
            <a:fld id="{3657330D-F87D-4264-95F9-3718F7E27E57}" type="datetimeFigureOut">
              <a:rPr lang="en-US" smtClean="0"/>
              <a:t>2/25/2026</a:t>
            </a:fld>
            <a:endParaRPr lang="en-US"/>
          </a:p>
        </p:txBody>
      </p:sp>
      <p:sp>
        <p:nvSpPr>
          <p:cNvPr id="6" name="Footer Placeholder 5">
            <a:extLst>
              <a:ext uri="{FF2B5EF4-FFF2-40B4-BE49-F238E27FC236}">
                <a16:creationId xmlns:a16="http://schemas.microsoft.com/office/drawing/2014/main" id="{42D586FB-BECB-467F-94BC-D091CB49AC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71D8D-5ACD-4594-A386-DEF5761E8B0D}"/>
              </a:ext>
            </a:extLst>
          </p:cNvPr>
          <p:cNvSpPr>
            <a:spLocks noGrp="1"/>
          </p:cNvSpPr>
          <p:nvPr>
            <p:ph type="sldNum" sz="quarter" idx="12"/>
          </p:nvPr>
        </p:nvSpPr>
        <p:spPr/>
        <p:txBody>
          <a:bodyPr/>
          <a:lstStyle/>
          <a:p>
            <a:fld id="{38A492F7-2C0E-4B1F-8454-A0874548BFDF}" type="slidenum">
              <a:rPr lang="en-US" smtClean="0"/>
              <a:t>‹#›</a:t>
            </a:fld>
            <a:endParaRPr lang="en-US"/>
          </a:p>
        </p:txBody>
      </p:sp>
    </p:spTree>
    <p:extLst>
      <p:ext uri="{BB962C8B-B14F-4D97-AF65-F5344CB8AC3E}">
        <p14:creationId xmlns:p14="http://schemas.microsoft.com/office/powerpoint/2010/main" val="3659216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D84FE-445E-4BF3-B3B3-A1EA2424F7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193783-FCDB-4C81-B465-2FBE8AF545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D8C43C-B104-4A19-8A00-4E484C8986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DB0BC4-CA10-4E39-8F37-F4ED277DB5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D1F25F-D177-44AF-B4A5-6A2EDE344F3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F1727-8845-4B38-9754-11AC949439C8}"/>
              </a:ext>
            </a:extLst>
          </p:cNvPr>
          <p:cNvSpPr>
            <a:spLocks noGrp="1"/>
          </p:cNvSpPr>
          <p:nvPr>
            <p:ph type="dt" sz="half" idx="10"/>
          </p:nvPr>
        </p:nvSpPr>
        <p:spPr/>
        <p:txBody>
          <a:bodyPr/>
          <a:lstStyle/>
          <a:p>
            <a:fld id="{3657330D-F87D-4264-95F9-3718F7E27E57}" type="datetimeFigureOut">
              <a:rPr lang="en-US" smtClean="0"/>
              <a:t>2/25/2026</a:t>
            </a:fld>
            <a:endParaRPr lang="en-US"/>
          </a:p>
        </p:txBody>
      </p:sp>
      <p:sp>
        <p:nvSpPr>
          <p:cNvPr id="8" name="Footer Placeholder 7">
            <a:extLst>
              <a:ext uri="{FF2B5EF4-FFF2-40B4-BE49-F238E27FC236}">
                <a16:creationId xmlns:a16="http://schemas.microsoft.com/office/drawing/2014/main" id="{36B29712-25CE-4E41-A459-D4A3C1C0B0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36A0DD-E595-40BC-8376-DE0593FF9815}"/>
              </a:ext>
            </a:extLst>
          </p:cNvPr>
          <p:cNvSpPr>
            <a:spLocks noGrp="1"/>
          </p:cNvSpPr>
          <p:nvPr>
            <p:ph type="sldNum" sz="quarter" idx="12"/>
          </p:nvPr>
        </p:nvSpPr>
        <p:spPr/>
        <p:txBody>
          <a:bodyPr/>
          <a:lstStyle/>
          <a:p>
            <a:fld id="{38A492F7-2C0E-4B1F-8454-A0874548BFDF}" type="slidenum">
              <a:rPr lang="en-US" smtClean="0"/>
              <a:t>‹#›</a:t>
            </a:fld>
            <a:endParaRPr lang="en-US"/>
          </a:p>
        </p:txBody>
      </p:sp>
    </p:spTree>
    <p:extLst>
      <p:ext uri="{BB962C8B-B14F-4D97-AF65-F5344CB8AC3E}">
        <p14:creationId xmlns:p14="http://schemas.microsoft.com/office/powerpoint/2010/main" val="46052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A82B-A6B4-4231-B7FB-B2C3FA7B7F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C0C726-8C7B-4DC6-B8E6-F31AE169C9F6}"/>
              </a:ext>
            </a:extLst>
          </p:cNvPr>
          <p:cNvSpPr>
            <a:spLocks noGrp="1"/>
          </p:cNvSpPr>
          <p:nvPr>
            <p:ph type="dt" sz="half" idx="10"/>
          </p:nvPr>
        </p:nvSpPr>
        <p:spPr/>
        <p:txBody>
          <a:bodyPr/>
          <a:lstStyle/>
          <a:p>
            <a:fld id="{3657330D-F87D-4264-95F9-3718F7E27E57}" type="datetimeFigureOut">
              <a:rPr lang="en-US" smtClean="0"/>
              <a:t>2/25/2026</a:t>
            </a:fld>
            <a:endParaRPr lang="en-US"/>
          </a:p>
        </p:txBody>
      </p:sp>
      <p:sp>
        <p:nvSpPr>
          <p:cNvPr id="4" name="Footer Placeholder 3">
            <a:extLst>
              <a:ext uri="{FF2B5EF4-FFF2-40B4-BE49-F238E27FC236}">
                <a16:creationId xmlns:a16="http://schemas.microsoft.com/office/drawing/2014/main" id="{4C84CD5C-A9DD-498C-ADD1-4C9886AC7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6CE876-458B-47D3-9C3F-1AFF7FF89290}"/>
              </a:ext>
            </a:extLst>
          </p:cNvPr>
          <p:cNvSpPr>
            <a:spLocks noGrp="1"/>
          </p:cNvSpPr>
          <p:nvPr>
            <p:ph type="sldNum" sz="quarter" idx="12"/>
          </p:nvPr>
        </p:nvSpPr>
        <p:spPr/>
        <p:txBody>
          <a:bodyPr/>
          <a:lstStyle/>
          <a:p>
            <a:fld id="{38A492F7-2C0E-4B1F-8454-A0874548BFDF}" type="slidenum">
              <a:rPr lang="en-US" smtClean="0"/>
              <a:t>‹#›</a:t>
            </a:fld>
            <a:endParaRPr lang="en-US"/>
          </a:p>
        </p:txBody>
      </p:sp>
    </p:spTree>
    <p:extLst>
      <p:ext uri="{BB962C8B-B14F-4D97-AF65-F5344CB8AC3E}">
        <p14:creationId xmlns:p14="http://schemas.microsoft.com/office/powerpoint/2010/main" val="980040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F2982D-6810-406A-B286-8C621AC89871}"/>
              </a:ext>
            </a:extLst>
          </p:cNvPr>
          <p:cNvSpPr>
            <a:spLocks noGrp="1"/>
          </p:cNvSpPr>
          <p:nvPr>
            <p:ph type="dt" sz="half" idx="10"/>
          </p:nvPr>
        </p:nvSpPr>
        <p:spPr/>
        <p:txBody>
          <a:bodyPr/>
          <a:lstStyle/>
          <a:p>
            <a:fld id="{3657330D-F87D-4264-95F9-3718F7E27E57}" type="datetimeFigureOut">
              <a:rPr lang="en-US" smtClean="0"/>
              <a:t>2/25/2026</a:t>
            </a:fld>
            <a:endParaRPr lang="en-US"/>
          </a:p>
        </p:txBody>
      </p:sp>
      <p:sp>
        <p:nvSpPr>
          <p:cNvPr id="3" name="Footer Placeholder 2">
            <a:extLst>
              <a:ext uri="{FF2B5EF4-FFF2-40B4-BE49-F238E27FC236}">
                <a16:creationId xmlns:a16="http://schemas.microsoft.com/office/drawing/2014/main" id="{EDF271CB-60B5-4AB5-980E-B187E1D26A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DBD606-31BA-437C-BA64-C5DAF4B018EB}"/>
              </a:ext>
            </a:extLst>
          </p:cNvPr>
          <p:cNvSpPr>
            <a:spLocks noGrp="1"/>
          </p:cNvSpPr>
          <p:nvPr>
            <p:ph type="sldNum" sz="quarter" idx="12"/>
          </p:nvPr>
        </p:nvSpPr>
        <p:spPr/>
        <p:txBody>
          <a:bodyPr/>
          <a:lstStyle/>
          <a:p>
            <a:fld id="{38A492F7-2C0E-4B1F-8454-A0874548BFDF}" type="slidenum">
              <a:rPr lang="en-US" smtClean="0"/>
              <a:t>‹#›</a:t>
            </a:fld>
            <a:endParaRPr lang="en-US"/>
          </a:p>
        </p:txBody>
      </p:sp>
    </p:spTree>
    <p:extLst>
      <p:ext uri="{BB962C8B-B14F-4D97-AF65-F5344CB8AC3E}">
        <p14:creationId xmlns:p14="http://schemas.microsoft.com/office/powerpoint/2010/main" val="1196672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96A22-B1B7-44D7-8BAC-45BB11F84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EC0B78-2030-4914-B317-A79F027887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1A2950-1BE4-49E4-AFE8-16AD092CDE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714EF3-BF98-4C20-A4D2-B29F6061DFE0}"/>
              </a:ext>
            </a:extLst>
          </p:cNvPr>
          <p:cNvSpPr>
            <a:spLocks noGrp="1"/>
          </p:cNvSpPr>
          <p:nvPr>
            <p:ph type="dt" sz="half" idx="10"/>
          </p:nvPr>
        </p:nvSpPr>
        <p:spPr/>
        <p:txBody>
          <a:bodyPr/>
          <a:lstStyle/>
          <a:p>
            <a:fld id="{3657330D-F87D-4264-95F9-3718F7E27E57}" type="datetimeFigureOut">
              <a:rPr lang="en-US" smtClean="0"/>
              <a:t>2/25/2026</a:t>
            </a:fld>
            <a:endParaRPr lang="en-US"/>
          </a:p>
        </p:txBody>
      </p:sp>
      <p:sp>
        <p:nvSpPr>
          <p:cNvPr id="6" name="Footer Placeholder 5">
            <a:extLst>
              <a:ext uri="{FF2B5EF4-FFF2-40B4-BE49-F238E27FC236}">
                <a16:creationId xmlns:a16="http://schemas.microsoft.com/office/drawing/2014/main" id="{BA83D647-5A29-4365-9EE8-93D58BC111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596BC4-E765-4368-B063-E6BBFEE719B4}"/>
              </a:ext>
            </a:extLst>
          </p:cNvPr>
          <p:cNvSpPr>
            <a:spLocks noGrp="1"/>
          </p:cNvSpPr>
          <p:nvPr>
            <p:ph type="sldNum" sz="quarter" idx="12"/>
          </p:nvPr>
        </p:nvSpPr>
        <p:spPr/>
        <p:txBody>
          <a:bodyPr/>
          <a:lstStyle/>
          <a:p>
            <a:fld id="{38A492F7-2C0E-4B1F-8454-A0874548BFDF}" type="slidenum">
              <a:rPr lang="en-US" smtClean="0"/>
              <a:t>‹#›</a:t>
            </a:fld>
            <a:endParaRPr lang="en-US"/>
          </a:p>
        </p:txBody>
      </p:sp>
    </p:spTree>
    <p:extLst>
      <p:ext uri="{BB962C8B-B14F-4D97-AF65-F5344CB8AC3E}">
        <p14:creationId xmlns:p14="http://schemas.microsoft.com/office/powerpoint/2010/main" val="1127337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289FB-9005-490D-A24D-20E203EF2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4DC9A5-D197-42A3-AEF2-11FDDBDC41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66D71F-66DC-45DC-8843-1B12F3FBC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5AA1D9-2F11-4339-97A1-6FF41500158F}"/>
              </a:ext>
            </a:extLst>
          </p:cNvPr>
          <p:cNvSpPr>
            <a:spLocks noGrp="1"/>
          </p:cNvSpPr>
          <p:nvPr>
            <p:ph type="dt" sz="half" idx="10"/>
          </p:nvPr>
        </p:nvSpPr>
        <p:spPr/>
        <p:txBody>
          <a:bodyPr/>
          <a:lstStyle/>
          <a:p>
            <a:fld id="{3657330D-F87D-4264-95F9-3718F7E27E57}" type="datetimeFigureOut">
              <a:rPr lang="en-US" smtClean="0"/>
              <a:t>2/25/2026</a:t>
            </a:fld>
            <a:endParaRPr lang="en-US"/>
          </a:p>
        </p:txBody>
      </p:sp>
      <p:sp>
        <p:nvSpPr>
          <p:cNvPr id="6" name="Footer Placeholder 5">
            <a:extLst>
              <a:ext uri="{FF2B5EF4-FFF2-40B4-BE49-F238E27FC236}">
                <a16:creationId xmlns:a16="http://schemas.microsoft.com/office/drawing/2014/main" id="{05417ACB-AE32-4F96-B44B-0682AE3E92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A6F9A-B57D-4333-82DF-4059078E37F0}"/>
              </a:ext>
            </a:extLst>
          </p:cNvPr>
          <p:cNvSpPr>
            <a:spLocks noGrp="1"/>
          </p:cNvSpPr>
          <p:nvPr>
            <p:ph type="sldNum" sz="quarter" idx="12"/>
          </p:nvPr>
        </p:nvSpPr>
        <p:spPr/>
        <p:txBody>
          <a:bodyPr/>
          <a:lstStyle/>
          <a:p>
            <a:fld id="{38A492F7-2C0E-4B1F-8454-A0874548BFDF}" type="slidenum">
              <a:rPr lang="en-US" smtClean="0"/>
              <a:t>‹#›</a:t>
            </a:fld>
            <a:endParaRPr lang="en-US"/>
          </a:p>
        </p:txBody>
      </p:sp>
    </p:spTree>
    <p:extLst>
      <p:ext uri="{BB962C8B-B14F-4D97-AF65-F5344CB8AC3E}">
        <p14:creationId xmlns:p14="http://schemas.microsoft.com/office/powerpoint/2010/main" val="34853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B89D42-BD67-4AC9-A063-DD7A3374C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12FB20-ECF0-467F-824E-DA6920E022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CA358-320C-454C-A78D-44DE531AC5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7330D-F87D-4264-95F9-3718F7E27E57}" type="datetimeFigureOut">
              <a:rPr lang="en-US" smtClean="0"/>
              <a:t>2/25/2026</a:t>
            </a:fld>
            <a:endParaRPr lang="en-US"/>
          </a:p>
        </p:txBody>
      </p:sp>
      <p:sp>
        <p:nvSpPr>
          <p:cNvPr id="5" name="Footer Placeholder 4">
            <a:extLst>
              <a:ext uri="{FF2B5EF4-FFF2-40B4-BE49-F238E27FC236}">
                <a16:creationId xmlns:a16="http://schemas.microsoft.com/office/drawing/2014/main" id="{BDF525FC-B8D2-4681-A04C-82DCD29DC5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4D3787-CD30-4F9D-88EC-46B342BE35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492F7-2C0E-4B1F-8454-A0874548BFDF}" type="slidenum">
              <a:rPr lang="en-US" smtClean="0"/>
              <a:t>‹#›</a:t>
            </a:fld>
            <a:endParaRPr lang="en-US"/>
          </a:p>
        </p:txBody>
      </p:sp>
    </p:spTree>
    <p:extLst>
      <p:ext uri="{BB962C8B-B14F-4D97-AF65-F5344CB8AC3E}">
        <p14:creationId xmlns:p14="http://schemas.microsoft.com/office/powerpoint/2010/main" val="3266872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4" r:id="rId12"/>
    <p:sldLayoutId id="21474837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smtClean="0"/>
              <a:t>2/25/2026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a:t>
              </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3093736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hyperlink" Target="https://seer.cancer.gov/statfacts/html/oralcav.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google.com/url?sa=i&amp;rct=j&amp;q=&amp;esrc=s&amp;source=images&amp;cd=&amp;ved=2ahUKEwjwlIHhtsXhAhWPmOAKHRR0C0EQjRx6BAgBEAU&amp;url=http://www.clker.com/clipart-toothbrush-4.html&amp;psig=AOvVaw1QpbxvFcA4jZItA6MIuMx-&amp;ust=1554982327524944" TargetMode="Externa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google.com/url?sa=i&amp;rct=j&amp;q=&amp;esrc=s&amp;source=images&amp;cd=&amp;ved=2ahUKEwi0y5fuusXhAhUGn-AKHSVkBT8QjRx6BAgBEAU&amp;url=http://urbanfamily.thatsmags.com/shanghai/post/5/brushing-up-with-fluoride.html&amp;psig=AOvVaw0tSBB0FpCVHJ07t2FkBC9P&amp;ust=1554983427052102" TargetMode="Externa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www.ncbi.nlm.nih.gov/pmc/articles/pmc7756563/" TargetMode="External"/><Relationship Id="rId2" Type="http://schemas.openxmlformats.org/officeDocument/2006/relationships/hyperlink" Target="https://urldefense.com/v3/__https:/pubmed.ncbi.nlm.nih.gov/32451231/__;!!N0rdg9Wr!8L662cry1uArDBLlRlpnz21X3bZuOZIWda3mbVEMcZby_b2XnXgdmHl2fxjEFQ$" TargetMode="Externa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s://pubmed.ncbi.nlm.nih.gov/40545333/" TargetMode="External"/><Relationship Id="rId2" Type="http://schemas.openxmlformats.org/officeDocument/2006/relationships/hyperlink" Target="https://pubmed.ncbi.nlm.nih.gov/39005202/" TargetMode="External"/><Relationship Id="rId1" Type="http://schemas.openxmlformats.org/officeDocument/2006/relationships/slideLayout" Target="../slideLayouts/slideLayout2.xml"/><Relationship Id="rId4" Type="http://schemas.openxmlformats.org/officeDocument/2006/relationships/hyperlink" Target="https://pubmed.ncbi.nlm.nih.gov/4078487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3811D-99AE-4CB2-93E0-506F867E37B1}"/>
              </a:ext>
            </a:extLst>
          </p:cNvPr>
          <p:cNvSpPr>
            <a:spLocks noGrp="1"/>
          </p:cNvSpPr>
          <p:nvPr>
            <p:ph type="ctrTitle"/>
          </p:nvPr>
        </p:nvSpPr>
        <p:spPr>
          <a:xfrm>
            <a:off x="177800" y="161911"/>
            <a:ext cx="11654166" cy="2806218"/>
          </a:xfrm>
        </p:spPr>
        <p:txBody>
          <a:bodyPr>
            <a:normAutofit/>
          </a:bodyPr>
          <a:lstStyle/>
          <a:p>
            <a:r>
              <a:rPr lang="en-US" dirty="0">
                <a:solidFill>
                  <a:srgbClr val="C00000"/>
                </a:solidFill>
                <a:latin typeface="+mn-lt"/>
              </a:rPr>
              <a:t>Optimizing Head and Neck Radiation Outcomes While Reducing Side Effects</a:t>
            </a:r>
          </a:p>
        </p:txBody>
      </p:sp>
      <p:sp>
        <p:nvSpPr>
          <p:cNvPr id="3" name="Content Placeholder 2">
            <a:extLst>
              <a:ext uri="{FF2B5EF4-FFF2-40B4-BE49-F238E27FC236}">
                <a16:creationId xmlns:a16="http://schemas.microsoft.com/office/drawing/2014/main" id="{2FAE09C9-C96C-4610-9123-1B3EF8790E58}"/>
              </a:ext>
            </a:extLst>
          </p:cNvPr>
          <p:cNvSpPr>
            <a:spLocks noGrp="1"/>
          </p:cNvSpPr>
          <p:nvPr>
            <p:ph type="subTitle" idx="1"/>
          </p:nvPr>
        </p:nvSpPr>
        <p:spPr>
          <a:xfrm>
            <a:off x="1334604" y="3228822"/>
            <a:ext cx="9494520" cy="3286278"/>
          </a:xfrm>
        </p:spPr>
        <p:txBody>
          <a:bodyPr>
            <a:noAutofit/>
          </a:bodyPr>
          <a:lstStyle/>
          <a:p>
            <a:pPr>
              <a:defRPr/>
            </a:pPr>
            <a:r>
              <a:rPr lang="en-US" sz="3200" dirty="0">
                <a:solidFill>
                  <a:srgbClr val="002060"/>
                </a:solidFill>
              </a:rPr>
              <a:t>Thomas P. Sollecito, DMD, FDS </a:t>
            </a:r>
            <a:r>
              <a:rPr lang="en-US" sz="3200" dirty="0" err="1">
                <a:solidFill>
                  <a:srgbClr val="002060"/>
                </a:solidFill>
              </a:rPr>
              <a:t>RCSEd</a:t>
            </a:r>
            <a:endParaRPr lang="en-US" sz="3200" dirty="0">
              <a:solidFill>
                <a:srgbClr val="002060"/>
              </a:solidFill>
            </a:endParaRPr>
          </a:p>
          <a:p>
            <a:pPr>
              <a:defRPr/>
            </a:pPr>
            <a:r>
              <a:rPr lang="en-US" sz="3200" dirty="0">
                <a:solidFill>
                  <a:srgbClr val="002060"/>
                </a:solidFill>
              </a:rPr>
              <a:t>Professor and Chair of Oral Medicine</a:t>
            </a:r>
          </a:p>
          <a:p>
            <a:pPr>
              <a:defRPr/>
            </a:pPr>
            <a:r>
              <a:rPr lang="en-US" sz="3200" dirty="0">
                <a:solidFill>
                  <a:srgbClr val="002060"/>
                </a:solidFill>
              </a:rPr>
              <a:t>University of Pennsylvania </a:t>
            </a:r>
          </a:p>
          <a:p>
            <a:pPr>
              <a:defRPr/>
            </a:pPr>
            <a:r>
              <a:rPr lang="en-US" sz="3200" dirty="0">
                <a:solidFill>
                  <a:srgbClr val="002060"/>
                </a:solidFill>
              </a:rPr>
              <a:t>School of Dental Medicine</a:t>
            </a:r>
          </a:p>
          <a:p>
            <a:pPr>
              <a:defRPr/>
            </a:pPr>
            <a:r>
              <a:rPr lang="en-US" sz="3200" dirty="0">
                <a:solidFill>
                  <a:srgbClr val="002060"/>
                </a:solidFill>
              </a:rPr>
              <a:t>Division Chief of Oral Medicine</a:t>
            </a:r>
          </a:p>
          <a:p>
            <a:pPr>
              <a:defRPr/>
            </a:pPr>
            <a:r>
              <a:rPr lang="en-US" sz="3200" dirty="0">
                <a:solidFill>
                  <a:srgbClr val="002060"/>
                </a:solidFill>
              </a:rPr>
              <a:t>Penn Medicine </a:t>
            </a:r>
          </a:p>
        </p:txBody>
      </p:sp>
      <p:pic>
        <p:nvPicPr>
          <p:cNvPr id="4" name="Picture 3" descr="penn_fulllogo.pdf">
            <a:extLst>
              <a:ext uri="{FF2B5EF4-FFF2-40B4-BE49-F238E27FC236}">
                <a16:creationId xmlns:a16="http://schemas.microsoft.com/office/drawing/2014/main" id="{83EEA174-595E-4548-94B5-258B733A7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6283" y="6035040"/>
            <a:ext cx="2005683" cy="661049"/>
          </a:xfrm>
          <a:prstGeom prst="rect">
            <a:avLst/>
          </a:prstGeom>
        </p:spPr>
      </p:pic>
    </p:spTree>
    <p:extLst>
      <p:ext uri="{BB962C8B-B14F-4D97-AF65-F5344CB8AC3E}">
        <p14:creationId xmlns:p14="http://schemas.microsoft.com/office/powerpoint/2010/main" val="2670972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38200" y="104772"/>
            <a:ext cx="10515600" cy="1325563"/>
          </a:xfrm>
        </p:spPr>
        <p:txBody>
          <a:bodyPr/>
          <a:lstStyle/>
          <a:p>
            <a:pPr eaLnBrk="1" hangingPunct="1"/>
            <a:r>
              <a:rPr lang="en-US" dirty="0">
                <a:solidFill>
                  <a:srgbClr val="C00000"/>
                </a:solidFill>
                <a:latin typeface="Calibri" charset="0"/>
              </a:rPr>
              <a:t>Oral Pharyngeal Cancer</a:t>
            </a:r>
          </a:p>
        </p:txBody>
      </p:sp>
      <p:pic>
        <p:nvPicPr>
          <p:cNvPr id="11267" name="Picture 3" descr="Tonsil tumor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24100" y="1511303"/>
            <a:ext cx="7543800" cy="5241925"/>
          </a:xfrm>
          <a:noFill/>
        </p:spPr>
      </p:pic>
    </p:spTree>
    <p:extLst>
      <p:ext uri="{BB962C8B-B14F-4D97-AF65-F5344CB8AC3E}">
        <p14:creationId xmlns:p14="http://schemas.microsoft.com/office/powerpoint/2010/main" val="79117872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endParaRPr lang="en-US">
              <a:latin typeface="Calibri" charset="0"/>
            </a:endParaRPr>
          </a:p>
        </p:txBody>
      </p:sp>
      <p:pic>
        <p:nvPicPr>
          <p:cNvPr id="12291" name="Picture 3" descr="Tonsil tumo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67000" y="1770066"/>
            <a:ext cx="7162800" cy="4683125"/>
          </a:xfrm>
          <a:noFill/>
        </p:spPr>
      </p:pic>
    </p:spTree>
    <p:extLst>
      <p:ext uri="{BB962C8B-B14F-4D97-AF65-F5344CB8AC3E}">
        <p14:creationId xmlns:p14="http://schemas.microsoft.com/office/powerpoint/2010/main" val="87258109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ADD82-4BA5-D8FC-A916-058B66C705D0}"/>
              </a:ext>
            </a:extLst>
          </p:cNvPr>
          <p:cNvSpPr>
            <a:spLocks noGrp="1"/>
          </p:cNvSpPr>
          <p:nvPr>
            <p:ph type="title"/>
          </p:nvPr>
        </p:nvSpPr>
        <p:spPr>
          <a:xfrm>
            <a:off x="838199" y="84375"/>
            <a:ext cx="10515600" cy="1325563"/>
          </a:xfrm>
        </p:spPr>
        <p:txBody>
          <a:bodyPr/>
          <a:lstStyle/>
          <a:p>
            <a:r>
              <a:rPr lang="en-US" dirty="0">
                <a:solidFill>
                  <a:srgbClr val="C00000"/>
                </a:solidFill>
                <a:latin typeface="+mn-lt"/>
              </a:rPr>
              <a:t>Lateral Tongue Cancer No Risk Factors </a:t>
            </a:r>
          </a:p>
        </p:txBody>
      </p:sp>
      <p:pic>
        <p:nvPicPr>
          <p:cNvPr id="4" name="Content Placeholder 4">
            <a:extLst>
              <a:ext uri="{FF2B5EF4-FFF2-40B4-BE49-F238E27FC236}">
                <a16:creationId xmlns:a16="http://schemas.microsoft.com/office/drawing/2014/main" id="{859F330F-5345-1A74-6182-966C73A3D1A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4074" t="15279" r="15741" b="8333"/>
          <a:stretch>
            <a:fillRect/>
          </a:stretch>
        </p:blipFill>
        <p:spPr>
          <a:xfrm>
            <a:off x="2966196" y="1409938"/>
            <a:ext cx="6259607" cy="5296545"/>
          </a:xfrm>
        </p:spPr>
      </p:pic>
    </p:spTree>
    <p:extLst>
      <p:ext uri="{BB962C8B-B14F-4D97-AF65-F5344CB8AC3E}">
        <p14:creationId xmlns:p14="http://schemas.microsoft.com/office/powerpoint/2010/main" val="3090806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4FE25-63D9-B343-9AC8-4221D1D437FE}"/>
              </a:ext>
            </a:extLst>
          </p:cNvPr>
          <p:cNvSpPr>
            <a:spLocks noGrp="1"/>
          </p:cNvSpPr>
          <p:nvPr>
            <p:ph type="title"/>
          </p:nvPr>
        </p:nvSpPr>
        <p:spPr/>
        <p:txBody>
          <a:bodyPr/>
          <a:lstStyle/>
          <a:p>
            <a:pPr algn="ctr"/>
            <a:r>
              <a:rPr lang="en-US" b="1" dirty="0">
                <a:solidFill>
                  <a:srgbClr val="C00000"/>
                </a:solidFill>
              </a:rPr>
              <a:t>Symptoms</a:t>
            </a:r>
          </a:p>
        </p:txBody>
      </p:sp>
      <p:sp>
        <p:nvSpPr>
          <p:cNvPr id="3" name="Content Placeholder 2">
            <a:extLst>
              <a:ext uri="{FF2B5EF4-FFF2-40B4-BE49-F238E27FC236}">
                <a16:creationId xmlns:a16="http://schemas.microsoft.com/office/drawing/2014/main" id="{8FA3D85F-B7A4-6B4C-AE99-5F8A7C72E469}"/>
              </a:ext>
            </a:extLst>
          </p:cNvPr>
          <p:cNvSpPr>
            <a:spLocks noGrp="1"/>
          </p:cNvSpPr>
          <p:nvPr>
            <p:ph idx="1"/>
          </p:nvPr>
        </p:nvSpPr>
        <p:spPr/>
        <p:txBody>
          <a:bodyPr/>
          <a:lstStyle/>
          <a:p>
            <a:pPr lvl="0"/>
            <a:r>
              <a:rPr lang="en-US" sz="4000" dirty="0">
                <a:solidFill>
                  <a:srgbClr val="002060"/>
                </a:solidFill>
              </a:rPr>
              <a:t>Symptoms</a:t>
            </a:r>
          </a:p>
          <a:p>
            <a:pPr lvl="1"/>
            <a:r>
              <a:rPr lang="en-US" sz="4000" dirty="0">
                <a:solidFill>
                  <a:srgbClr val="002060"/>
                </a:solidFill>
              </a:rPr>
              <a:t>Precancerous &amp; early cancerous lesions are not often associated with symptoms</a:t>
            </a:r>
          </a:p>
          <a:p>
            <a:pPr marL="457200" lvl="1" indent="0">
              <a:buNone/>
            </a:pPr>
            <a:endParaRPr lang="en-US" sz="4000" dirty="0">
              <a:solidFill>
                <a:srgbClr val="002060"/>
              </a:solidFill>
            </a:endParaRPr>
          </a:p>
          <a:p>
            <a:pPr lvl="1"/>
            <a:r>
              <a:rPr lang="en-US" sz="4000" dirty="0">
                <a:solidFill>
                  <a:srgbClr val="002060"/>
                </a:solidFill>
              </a:rPr>
              <a:t>Late stage cancer might be associated with </a:t>
            </a:r>
            <a:r>
              <a:rPr lang="en-US" sz="4000" dirty="0">
                <a:solidFill>
                  <a:srgbClr val="FF0000"/>
                </a:solidFill>
              </a:rPr>
              <a:t>dysphagia</a:t>
            </a:r>
            <a:r>
              <a:rPr lang="en-US" sz="4000" dirty="0">
                <a:solidFill>
                  <a:srgbClr val="002060"/>
                </a:solidFill>
              </a:rPr>
              <a:t>, pain, speech alteration or an </a:t>
            </a:r>
            <a:r>
              <a:rPr lang="en-US" sz="4000" dirty="0">
                <a:solidFill>
                  <a:srgbClr val="FF0000"/>
                </a:solidFill>
              </a:rPr>
              <a:t>oral/neck swelling </a:t>
            </a:r>
          </a:p>
          <a:p>
            <a:endParaRPr lang="en-US" dirty="0"/>
          </a:p>
        </p:txBody>
      </p:sp>
    </p:spTree>
    <p:extLst>
      <p:ext uri="{BB962C8B-B14F-4D97-AF65-F5344CB8AC3E}">
        <p14:creationId xmlns:p14="http://schemas.microsoft.com/office/powerpoint/2010/main" val="1183875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7EFF1-53AC-DA46-996F-7E7C4D8B9E76}"/>
              </a:ext>
            </a:extLst>
          </p:cNvPr>
          <p:cNvSpPr>
            <a:spLocks noGrp="1"/>
          </p:cNvSpPr>
          <p:nvPr>
            <p:ph type="title"/>
          </p:nvPr>
        </p:nvSpPr>
        <p:spPr/>
        <p:txBody>
          <a:bodyPr/>
          <a:lstStyle/>
          <a:p>
            <a:r>
              <a:rPr lang="en-US" b="1" dirty="0">
                <a:solidFill>
                  <a:srgbClr val="C00000"/>
                </a:solidFill>
                <a:latin typeface="+mn-lt"/>
              </a:rPr>
              <a:t>Management of Oral Cancer </a:t>
            </a:r>
          </a:p>
        </p:txBody>
      </p:sp>
      <p:sp>
        <p:nvSpPr>
          <p:cNvPr id="3" name="Content Placeholder 2">
            <a:extLst>
              <a:ext uri="{FF2B5EF4-FFF2-40B4-BE49-F238E27FC236}">
                <a16:creationId xmlns:a16="http://schemas.microsoft.com/office/drawing/2014/main" id="{4E5FCF8C-F1DB-D14B-9F35-0FA1B663EDD3}"/>
              </a:ext>
            </a:extLst>
          </p:cNvPr>
          <p:cNvSpPr>
            <a:spLocks noGrp="1"/>
          </p:cNvSpPr>
          <p:nvPr>
            <p:ph idx="1"/>
          </p:nvPr>
        </p:nvSpPr>
        <p:spPr>
          <a:xfrm>
            <a:off x="838200" y="1825625"/>
            <a:ext cx="10515600" cy="4846108"/>
          </a:xfrm>
        </p:spPr>
        <p:txBody>
          <a:bodyPr>
            <a:normAutofit fontScale="92500" lnSpcReduction="20000"/>
          </a:bodyPr>
          <a:lstStyle/>
          <a:p>
            <a:pPr lvl="0"/>
            <a:r>
              <a:rPr lang="en-US" dirty="0">
                <a:solidFill>
                  <a:srgbClr val="002060"/>
                </a:solidFill>
              </a:rPr>
              <a:t>Usually treated by surgery, and/or radiation with or without chemotherapy, solely or in combination </a:t>
            </a:r>
          </a:p>
          <a:p>
            <a:pPr lvl="0"/>
            <a:r>
              <a:rPr lang="en-US" dirty="0">
                <a:solidFill>
                  <a:srgbClr val="002060"/>
                </a:solidFill>
              </a:rPr>
              <a:t>Surgical excision is often the treatment of choice for accessible well-defined tumors</a:t>
            </a:r>
          </a:p>
          <a:p>
            <a:pPr lvl="0"/>
            <a:r>
              <a:rPr lang="en-US" dirty="0">
                <a:solidFill>
                  <a:srgbClr val="002060"/>
                </a:solidFill>
              </a:rPr>
              <a:t>Transoral robotic surgery TORS  is an improved surgical approach resulting in fewer side effects</a:t>
            </a:r>
          </a:p>
          <a:p>
            <a:pPr lvl="0"/>
            <a:r>
              <a:rPr lang="en-US" dirty="0">
                <a:solidFill>
                  <a:srgbClr val="002060"/>
                </a:solidFill>
              </a:rPr>
              <a:t>Radiotherapy could be an effective alternative to surgery but most often is an adjunct in regional control</a:t>
            </a:r>
          </a:p>
          <a:p>
            <a:pPr lvl="0"/>
            <a:r>
              <a:rPr lang="en-US" dirty="0">
                <a:solidFill>
                  <a:srgbClr val="002060"/>
                </a:solidFill>
              </a:rPr>
              <a:t>Chemotherapy (neoadjuvant) has been shown to improve regional control and long-term survival</a:t>
            </a:r>
          </a:p>
          <a:p>
            <a:r>
              <a:rPr lang="en-US" dirty="0">
                <a:solidFill>
                  <a:srgbClr val="C00000"/>
                </a:solidFill>
              </a:rPr>
              <a:t>Since patient’s that have had a history of prior oral cavity cancer or oropharyngeal cancer are at high risk for developing another, lifelong follow up with particular attention to the clinical oral and head and neck exam is warranted  </a:t>
            </a:r>
          </a:p>
          <a:p>
            <a:endParaRPr lang="en-US" dirty="0"/>
          </a:p>
        </p:txBody>
      </p:sp>
    </p:spTree>
    <p:extLst>
      <p:ext uri="{BB962C8B-B14F-4D97-AF65-F5344CB8AC3E}">
        <p14:creationId xmlns:p14="http://schemas.microsoft.com/office/powerpoint/2010/main" val="2154876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186F6-28B1-2541-9564-02B6161D9AC0}"/>
              </a:ext>
            </a:extLst>
          </p:cNvPr>
          <p:cNvSpPr>
            <a:spLocks noGrp="1"/>
          </p:cNvSpPr>
          <p:nvPr>
            <p:ph type="title"/>
          </p:nvPr>
        </p:nvSpPr>
        <p:spPr/>
        <p:txBody>
          <a:bodyPr/>
          <a:lstStyle/>
          <a:p>
            <a:r>
              <a:rPr lang="en-US" b="1" dirty="0">
                <a:solidFill>
                  <a:srgbClr val="C00000"/>
                </a:solidFill>
                <a:latin typeface="Calibri" panose="020F0502020204030204" pitchFamily="34" charset="0"/>
                <a:cs typeface="Calibri" panose="020F0502020204030204" pitchFamily="34" charset="0"/>
              </a:rPr>
              <a:t>Complications Based on Treatment Modality</a:t>
            </a:r>
          </a:p>
        </p:txBody>
      </p:sp>
      <p:sp>
        <p:nvSpPr>
          <p:cNvPr id="3" name="Content Placeholder 2">
            <a:extLst>
              <a:ext uri="{FF2B5EF4-FFF2-40B4-BE49-F238E27FC236}">
                <a16:creationId xmlns:a16="http://schemas.microsoft.com/office/drawing/2014/main" id="{1EAC97A2-C3D7-5A4D-8580-FE66AD6797A1}"/>
              </a:ext>
            </a:extLst>
          </p:cNvPr>
          <p:cNvSpPr>
            <a:spLocks noGrp="1"/>
          </p:cNvSpPr>
          <p:nvPr>
            <p:ph idx="1"/>
          </p:nvPr>
        </p:nvSpPr>
        <p:spPr>
          <a:xfrm>
            <a:off x="299545" y="1690688"/>
            <a:ext cx="11054255" cy="4802187"/>
          </a:xfrm>
        </p:spPr>
        <p:txBody>
          <a:bodyPr>
            <a:normAutofit lnSpcReduction="10000"/>
          </a:bodyPr>
          <a:lstStyle/>
          <a:p>
            <a:pPr lvl="0"/>
            <a:r>
              <a:rPr lang="en-US" sz="3200" dirty="0">
                <a:solidFill>
                  <a:srgbClr val="002060"/>
                </a:solidFill>
              </a:rPr>
              <a:t>Complications to surgery include disfigurement, pain, dysphagia, trismus and speech impairment</a:t>
            </a:r>
          </a:p>
          <a:p>
            <a:pPr marL="0" lvl="0" indent="0">
              <a:buNone/>
            </a:pPr>
            <a:endParaRPr lang="en-US" sz="3200" dirty="0">
              <a:solidFill>
                <a:srgbClr val="002060"/>
              </a:solidFill>
            </a:endParaRPr>
          </a:p>
          <a:p>
            <a:r>
              <a:rPr lang="en-US" sz="3200" dirty="0">
                <a:solidFill>
                  <a:srgbClr val="002060"/>
                </a:solidFill>
              </a:rPr>
              <a:t>Complications to chemotherapy include mucositis, pain, neuropathy and dysgeusia</a:t>
            </a:r>
          </a:p>
          <a:p>
            <a:endParaRPr lang="en-US" sz="3200" dirty="0">
              <a:solidFill>
                <a:schemeClr val="accent5">
                  <a:lumMod val="75000"/>
                </a:schemeClr>
              </a:solidFill>
            </a:endParaRPr>
          </a:p>
          <a:p>
            <a:pPr lvl="0"/>
            <a:r>
              <a:rPr lang="en-US" sz="3600" dirty="0">
                <a:solidFill>
                  <a:srgbClr val="C00000"/>
                </a:solidFill>
              </a:rPr>
              <a:t>Complications to radiotherapy include mucositis, xerostomia/salivary dysfunction, infections, dysphagia/odynophagia, dysgeusia, trismus, dental disease, potential for osteoradionecrosis</a:t>
            </a:r>
          </a:p>
        </p:txBody>
      </p:sp>
    </p:spTree>
    <p:extLst>
      <p:ext uri="{BB962C8B-B14F-4D97-AF65-F5344CB8AC3E}">
        <p14:creationId xmlns:p14="http://schemas.microsoft.com/office/powerpoint/2010/main" val="422670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489EA8D4-7394-487C-A433-EA21C1BC9162}"/>
              </a:ext>
            </a:extLst>
          </p:cNvPr>
          <p:cNvSpPr>
            <a:spLocks noGrp="1" noChangeArrowheads="1"/>
          </p:cNvSpPr>
          <p:nvPr>
            <p:ph type="title"/>
          </p:nvPr>
        </p:nvSpPr>
        <p:spPr>
          <a:xfrm>
            <a:off x="905256" y="525540"/>
            <a:ext cx="7158038" cy="955675"/>
          </a:xfrm>
        </p:spPr>
        <p:txBody>
          <a:bodyPr/>
          <a:lstStyle/>
          <a:p>
            <a:pPr eaLnBrk="1" hangingPunct="1"/>
            <a:r>
              <a:rPr lang="en-US" altLang="en-US" dirty="0">
                <a:solidFill>
                  <a:schemeClr val="accent5">
                    <a:lumMod val="50000"/>
                  </a:schemeClr>
                </a:solidFill>
                <a:latin typeface="+mn-lt"/>
                <a:ea typeface="ＭＳ Ｐゴシック" panose="020B0600070205080204" pitchFamily="34" charset="-128"/>
              </a:rPr>
              <a:t>Cancer Therapy and Toxicities</a:t>
            </a:r>
          </a:p>
        </p:txBody>
      </p:sp>
      <p:graphicFrame>
        <p:nvGraphicFramePr>
          <p:cNvPr id="3" name="Table 2">
            <a:extLst>
              <a:ext uri="{FF2B5EF4-FFF2-40B4-BE49-F238E27FC236}">
                <a16:creationId xmlns:a16="http://schemas.microsoft.com/office/drawing/2014/main" id="{FA260405-610B-5746-AB9E-C82EA7DBB047}"/>
              </a:ext>
            </a:extLst>
          </p:cNvPr>
          <p:cNvGraphicFramePr>
            <a:graphicFrameLocks noGrp="1"/>
          </p:cNvGraphicFramePr>
          <p:nvPr>
            <p:extLst>
              <p:ext uri="{D42A27DB-BD31-4B8C-83A1-F6EECF244321}">
                <p14:modId xmlns:p14="http://schemas.microsoft.com/office/powerpoint/2010/main" val="2899971272"/>
              </p:ext>
            </p:extLst>
          </p:nvPr>
        </p:nvGraphicFramePr>
        <p:xfrm>
          <a:off x="1743307" y="1481215"/>
          <a:ext cx="8128000" cy="4895386"/>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437309094"/>
                    </a:ext>
                  </a:extLst>
                </a:gridCol>
                <a:gridCol w="4064000">
                  <a:extLst>
                    <a:ext uri="{9D8B030D-6E8A-4147-A177-3AD203B41FA5}">
                      <a16:colId xmlns:a16="http://schemas.microsoft.com/office/drawing/2014/main" val="1079791178"/>
                    </a:ext>
                  </a:extLst>
                </a:gridCol>
              </a:tblGrid>
              <a:tr h="1076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dirty="0">
                          <a:ln>
                            <a:noFill/>
                          </a:ln>
                          <a:solidFill>
                            <a:schemeClr val="accent5">
                              <a:lumMod val="50000"/>
                            </a:schemeClr>
                          </a:solidFill>
                          <a:effectLst/>
                          <a:latin typeface="+mn-lt"/>
                          <a:cs typeface="Times New Roman Bold" charset="0"/>
                          <a:sym typeface="Times New Roman Bold" charset="0"/>
                        </a:rPr>
                        <a:t>Cancer Treatment Modalities</a:t>
                      </a:r>
                    </a:p>
                    <a:p>
                      <a:endParaRPr lang="en-US" sz="2800" dirty="0">
                        <a:solidFill>
                          <a:schemeClr val="accent5">
                            <a:lumMod val="50000"/>
                          </a:schemeClr>
                        </a:solidFill>
                      </a:endParaRPr>
                    </a:p>
                  </a:txBody>
                  <a:tcPr>
                    <a:noFill/>
                  </a:tcPr>
                </a:tc>
                <a:tc>
                  <a:txBody>
                    <a:bodyPr/>
                    <a:lstStyle/>
                    <a:p>
                      <a:r>
                        <a:rPr kumimoji="0" lang="en-US" sz="2800" b="0" i="0" u="none" strike="noStrike" cap="none" normalizeH="0" baseline="0" dirty="0">
                          <a:ln>
                            <a:noFill/>
                          </a:ln>
                          <a:solidFill>
                            <a:schemeClr val="accent5">
                              <a:lumMod val="50000"/>
                            </a:schemeClr>
                          </a:solidFill>
                          <a:effectLst/>
                          <a:latin typeface="+mn-lt"/>
                          <a:cs typeface="Times New Roman Bold" charset="0"/>
                          <a:sym typeface="Times New Roman Bold" charset="0"/>
                        </a:rPr>
                        <a:t>% of patients with oral complications</a:t>
                      </a:r>
                      <a:endParaRPr lang="en-US" sz="2800" dirty="0">
                        <a:solidFill>
                          <a:schemeClr val="accent5">
                            <a:lumMod val="50000"/>
                          </a:schemeClr>
                        </a:solidFill>
                      </a:endParaRPr>
                    </a:p>
                  </a:txBody>
                  <a:tcPr>
                    <a:noFill/>
                  </a:tcPr>
                </a:tc>
                <a:extLst>
                  <a:ext uri="{0D108BD9-81ED-4DB2-BD59-A6C34878D82A}">
                    <a16:rowId xmlns:a16="http://schemas.microsoft.com/office/drawing/2014/main" val="3574394611"/>
                  </a:ext>
                </a:extLst>
              </a:tr>
              <a:tr h="1076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dirty="0">
                          <a:ln>
                            <a:noFill/>
                          </a:ln>
                          <a:solidFill>
                            <a:srgbClr val="002060"/>
                          </a:solidFill>
                          <a:effectLst/>
                          <a:latin typeface="+mn-lt"/>
                          <a:cs typeface="Times New Roman" pitchFamily="18" charset="0"/>
                          <a:sym typeface="Times New Roman" pitchFamily="18" charset="0"/>
                        </a:rPr>
                        <a:t>Head and neck RT</a:t>
                      </a:r>
                    </a:p>
                    <a:p>
                      <a:endParaRPr lang="en-US" sz="2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dirty="0">
                          <a:ln>
                            <a:noFill/>
                          </a:ln>
                          <a:solidFill>
                            <a:srgbClr val="002060"/>
                          </a:solidFill>
                          <a:effectLst/>
                          <a:latin typeface="+mn-lt"/>
                          <a:ea typeface="ヒラギノ角ゴ ProN W3" charset="0"/>
                          <a:cs typeface="ヒラギノ角ゴ ProN W3" charset="0"/>
                          <a:sym typeface="Gill Sans" charset="0"/>
                        </a:rPr>
                        <a:t>100</a:t>
                      </a:r>
                    </a:p>
                    <a:p>
                      <a:endParaRPr lang="en-US" sz="2800" dirty="0"/>
                    </a:p>
                  </a:txBody>
                  <a:tcPr/>
                </a:tc>
                <a:extLst>
                  <a:ext uri="{0D108BD9-81ED-4DB2-BD59-A6C34878D82A}">
                    <a16:rowId xmlns:a16="http://schemas.microsoft.com/office/drawing/2014/main" val="2441955532"/>
                  </a:ext>
                </a:extLst>
              </a:tr>
              <a:tr h="1076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dirty="0">
                          <a:ln>
                            <a:noFill/>
                          </a:ln>
                          <a:solidFill>
                            <a:srgbClr val="002060"/>
                          </a:solidFill>
                          <a:effectLst/>
                          <a:latin typeface="+mn-lt"/>
                          <a:ea typeface="ヒラギノ角ゴ ProN W3" charset="0"/>
                          <a:cs typeface="ヒラギノ角ゴ ProN W3" charset="0"/>
                          <a:sym typeface="Gill Sans" charset="0"/>
                        </a:rPr>
                        <a:t>High Dose Chemotherapy + HSCT</a:t>
                      </a:r>
                    </a:p>
                    <a:p>
                      <a:endParaRPr lang="en-US" sz="2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dirty="0">
                          <a:ln>
                            <a:noFill/>
                          </a:ln>
                          <a:solidFill>
                            <a:srgbClr val="002060"/>
                          </a:solidFill>
                          <a:effectLst/>
                          <a:latin typeface="+mn-lt"/>
                          <a:ea typeface="ヒラギノ角ゴ ProN W3" charset="0"/>
                          <a:cs typeface="ヒラギノ角ゴ ProN W3" charset="0"/>
                          <a:sym typeface="Gill Sans" charset="0"/>
                        </a:rPr>
                        <a:t>Nearly 100</a:t>
                      </a:r>
                    </a:p>
                    <a:p>
                      <a:endParaRPr lang="en-US" sz="2800" dirty="0"/>
                    </a:p>
                  </a:txBody>
                  <a:tcPr/>
                </a:tc>
                <a:extLst>
                  <a:ext uri="{0D108BD9-81ED-4DB2-BD59-A6C34878D82A}">
                    <a16:rowId xmlns:a16="http://schemas.microsoft.com/office/drawing/2014/main" val="4129214982"/>
                  </a:ext>
                </a:extLst>
              </a:tr>
              <a:tr h="1076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dirty="0">
                          <a:ln>
                            <a:noFill/>
                          </a:ln>
                          <a:solidFill>
                            <a:srgbClr val="002060"/>
                          </a:solidFill>
                          <a:effectLst/>
                          <a:latin typeface="+mn-lt"/>
                          <a:ea typeface="ヒラギノ角ゴ ProN W3" charset="0"/>
                          <a:cs typeface="ヒラギノ角ゴ ProN W3" charset="0"/>
                          <a:sym typeface="Gill Sans" charset="0"/>
                        </a:rPr>
                        <a:t>Chemotherapy (primary)</a:t>
                      </a:r>
                    </a:p>
                    <a:p>
                      <a:endParaRPr lang="en-US" sz="2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dirty="0">
                          <a:ln>
                            <a:noFill/>
                          </a:ln>
                          <a:solidFill>
                            <a:srgbClr val="002060"/>
                          </a:solidFill>
                          <a:effectLst/>
                          <a:latin typeface="+mn-lt"/>
                          <a:ea typeface="ヒラギノ角ゴ ProN W3" charset="0"/>
                          <a:cs typeface="ヒラギノ角ゴ ProN W3" charset="0"/>
                          <a:sym typeface="Gill Sans" charset="0"/>
                        </a:rPr>
                        <a:t>40</a:t>
                      </a:r>
                    </a:p>
                    <a:p>
                      <a:endParaRPr lang="en-US" sz="2800" dirty="0"/>
                    </a:p>
                  </a:txBody>
                  <a:tcPr/>
                </a:tc>
                <a:extLst>
                  <a:ext uri="{0D108BD9-81ED-4DB2-BD59-A6C34878D82A}">
                    <a16:rowId xmlns:a16="http://schemas.microsoft.com/office/drawing/2014/main" val="168188827"/>
                  </a:ext>
                </a:extLst>
              </a:tr>
            </a:tbl>
          </a:graphicData>
        </a:graphic>
      </p:graphicFrame>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2667000" y="152400"/>
            <a:ext cx="5710518" cy="1143000"/>
          </a:xfrm>
        </p:spPr>
        <p:txBody>
          <a:bodyPr/>
          <a:lstStyle/>
          <a:p>
            <a:r>
              <a:rPr lang="en-US" b="1" dirty="0">
                <a:solidFill>
                  <a:schemeClr val="accent1">
                    <a:lumMod val="75000"/>
                  </a:schemeClr>
                </a:solidFill>
                <a:latin typeface="Calibri" panose="020F0502020204030204" pitchFamily="34" charset="0"/>
                <a:cs typeface="Calibri" panose="020F0502020204030204" pitchFamily="34" charset="0"/>
              </a:rPr>
              <a:t>External Beam Therapy</a:t>
            </a:r>
          </a:p>
        </p:txBody>
      </p:sp>
      <p:sp>
        <p:nvSpPr>
          <p:cNvPr id="162819" name="Rectangle 3"/>
          <p:cNvSpPr>
            <a:spLocks noGrp="1" noChangeArrowheads="1"/>
          </p:cNvSpPr>
          <p:nvPr>
            <p:ph type="body" idx="1"/>
          </p:nvPr>
        </p:nvSpPr>
        <p:spPr>
          <a:xfrm>
            <a:off x="1842247" y="1685364"/>
            <a:ext cx="8610600" cy="5562600"/>
          </a:xfrm>
        </p:spPr>
        <p:txBody>
          <a:bodyPr/>
          <a:lstStyle/>
          <a:p>
            <a:pPr>
              <a:buClr>
                <a:schemeClr val="accent1"/>
              </a:buClr>
            </a:pPr>
            <a:r>
              <a:rPr lang="en-US" sz="3600" dirty="0">
                <a:solidFill>
                  <a:schemeClr val="accent1">
                    <a:lumMod val="75000"/>
                  </a:schemeClr>
                </a:solidFill>
              </a:rPr>
              <a:t>Usually begins 6 wks post surgical resection</a:t>
            </a:r>
          </a:p>
          <a:p>
            <a:pPr>
              <a:buClr>
                <a:schemeClr val="accent1"/>
              </a:buClr>
            </a:pPr>
            <a:r>
              <a:rPr lang="en-US" sz="3600" dirty="0">
                <a:solidFill>
                  <a:schemeClr val="accent1">
                    <a:lumMod val="75000"/>
                  </a:schemeClr>
                </a:solidFill>
              </a:rPr>
              <a:t>Field of radiation</a:t>
            </a:r>
          </a:p>
          <a:p>
            <a:pPr lvl="1">
              <a:buClr>
                <a:schemeClr val="accent1"/>
              </a:buClr>
            </a:pPr>
            <a:r>
              <a:rPr lang="en-US" sz="3600" dirty="0">
                <a:solidFill>
                  <a:schemeClr val="accent1">
                    <a:lumMod val="75000"/>
                  </a:schemeClr>
                </a:solidFill>
              </a:rPr>
              <a:t>Location/extent of primary tumor</a:t>
            </a:r>
          </a:p>
          <a:p>
            <a:pPr lvl="1">
              <a:buClr>
                <a:schemeClr val="accent1"/>
              </a:buClr>
            </a:pPr>
            <a:r>
              <a:rPr lang="en-US" sz="3600" dirty="0">
                <a:solidFill>
                  <a:schemeClr val="accent1">
                    <a:lumMod val="75000"/>
                  </a:schemeClr>
                </a:solidFill>
              </a:rPr>
              <a:t>Lymph node(s) </a:t>
            </a:r>
          </a:p>
          <a:p>
            <a:pPr lvl="1">
              <a:buClr>
                <a:schemeClr val="accent1"/>
              </a:buClr>
            </a:pPr>
            <a:r>
              <a:rPr lang="en-US" sz="3600" dirty="0">
                <a:solidFill>
                  <a:schemeClr val="accent1">
                    <a:lumMod val="75000"/>
                  </a:schemeClr>
                </a:solidFill>
              </a:rPr>
              <a:t>Metastasis</a:t>
            </a:r>
          </a:p>
          <a:p>
            <a:pPr>
              <a:buClr>
                <a:schemeClr val="accent1"/>
              </a:buClr>
            </a:pPr>
            <a:r>
              <a:rPr lang="en-US" sz="3600" dirty="0">
                <a:solidFill>
                  <a:schemeClr val="accent1">
                    <a:lumMod val="75000"/>
                  </a:schemeClr>
                </a:solidFill>
              </a:rPr>
              <a:t>Rapidly dividing cells are </a:t>
            </a:r>
          </a:p>
          <a:p>
            <a:pPr marL="0" indent="0">
              <a:buClr>
                <a:schemeClr val="accent1"/>
              </a:buClr>
              <a:buNone/>
            </a:pPr>
            <a:r>
              <a:rPr lang="en-US" sz="3600" dirty="0">
                <a:solidFill>
                  <a:schemeClr val="accent1">
                    <a:lumMod val="75000"/>
                  </a:schemeClr>
                </a:solidFill>
              </a:rPr>
              <a:t>  more sensitive</a:t>
            </a:r>
          </a:p>
        </p:txBody>
      </p:sp>
      <p:pic>
        <p:nvPicPr>
          <p:cNvPr id="4" name="Picture 3" descr="Lymph_nodes_head_neck_PI.jpg"/>
          <p:cNvPicPr>
            <a:picLocks noChangeAspect="1"/>
          </p:cNvPicPr>
          <p:nvPr/>
        </p:nvPicPr>
        <p:blipFill>
          <a:blip r:embed="rId3">
            <a:alphaModFix amt="74000"/>
            <a:extLst>
              <a:ext uri="{28A0092B-C50C-407E-A947-70E740481C1C}">
                <a14:useLocalDpi xmlns:a14="http://schemas.microsoft.com/office/drawing/2010/main" val="0"/>
              </a:ext>
            </a:extLst>
          </a:blip>
          <a:stretch>
            <a:fillRect/>
          </a:stretch>
        </p:blipFill>
        <p:spPr>
          <a:xfrm>
            <a:off x="7467600" y="3294529"/>
            <a:ext cx="4036434" cy="3411071"/>
          </a:xfrm>
          <a:prstGeom prst="rect">
            <a:avLst/>
          </a:prstGeom>
        </p:spPr>
      </p:pic>
    </p:spTree>
    <p:extLst>
      <p:ext uri="{BB962C8B-B14F-4D97-AF65-F5344CB8AC3E}">
        <p14:creationId xmlns:p14="http://schemas.microsoft.com/office/powerpoint/2010/main" val="273657946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8835" name="Rectangle 3"/>
          <p:cNvSpPr>
            <a:spLocks noGrp="1" noChangeArrowheads="1"/>
          </p:cNvSpPr>
          <p:nvPr>
            <p:ph type="body" idx="1"/>
          </p:nvPr>
        </p:nvSpPr>
        <p:spPr>
          <a:xfrm>
            <a:off x="5867400" y="1116853"/>
            <a:ext cx="5257800" cy="5638800"/>
          </a:xfrm>
        </p:spPr>
        <p:txBody>
          <a:bodyPr/>
          <a:lstStyle/>
          <a:p>
            <a:pPr>
              <a:spcBef>
                <a:spcPct val="40000"/>
              </a:spcBef>
              <a:buClr>
                <a:schemeClr val="accent5">
                  <a:lumMod val="50000"/>
                </a:schemeClr>
              </a:buClr>
            </a:pPr>
            <a:r>
              <a:rPr lang="en-US" dirty="0">
                <a:solidFill>
                  <a:schemeClr val="accent1">
                    <a:lumMod val="75000"/>
                  </a:schemeClr>
                </a:solidFill>
              </a:rPr>
              <a:t>Divides each treatment field into multiple segments</a:t>
            </a:r>
          </a:p>
          <a:p>
            <a:pPr>
              <a:spcBef>
                <a:spcPct val="40000"/>
              </a:spcBef>
              <a:buClr>
                <a:schemeClr val="accent5">
                  <a:lumMod val="50000"/>
                </a:schemeClr>
              </a:buClr>
            </a:pPr>
            <a:r>
              <a:rPr lang="en-US" dirty="0">
                <a:solidFill>
                  <a:schemeClr val="accent1">
                    <a:lumMod val="75000"/>
                  </a:schemeClr>
                </a:solidFill>
              </a:rPr>
              <a:t>Multiple radiation beams from different directions. </a:t>
            </a:r>
          </a:p>
          <a:p>
            <a:pPr>
              <a:spcBef>
                <a:spcPct val="40000"/>
              </a:spcBef>
              <a:buClr>
                <a:schemeClr val="accent5">
                  <a:lumMod val="50000"/>
                </a:schemeClr>
              </a:buClr>
            </a:pPr>
            <a:r>
              <a:rPr lang="en-US" dirty="0">
                <a:solidFill>
                  <a:schemeClr val="accent1">
                    <a:lumMod val="75000"/>
                  </a:schemeClr>
                </a:solidFill>
              </a:rPr>
              <a:t>Gives distinct dose to each segment</a:t>
            </a:r>
          </a:p>
          <a:p>
            <a:pPr>
              <a:spcBef>
                <a:spcPct val="40000"/>
              </a:spcBef>
              <a:buClr>
                <a:schemeClr val="accent5">
                  <a:lumMod val="50000"/>
                </a:schemeClr>
              </a:buClr>
            </a:pPr>
            <a:r>
              <a:rPr lang="en-US" dirty="0">
                <a:solidFill>
                  <a:schemeClr val="accent1">
                    <a:lumMod val="75000"/>
                  </a:schemeClr>
                </a:solidFill>
              </a:rPr>
              <a:t>High doses of radiation directly to tumor </a:t>
            </a:r>
          </a:p>
          <a:p>
            <a:pPr>
              <a:spcBef>
                <a:spcPct val="40000"/>
              </a:spcBef>
              <a:buClr>
                <a:schemeClr val="accent5">
                  <a:lumMod val="50000"/>
                </a:schemeClr>
              </a:buClr>
            </a:pPr>
            <a:r>
              <a:rPr lang="en-US" dirty="0">
                <a:solidFill>
                  <a:schemeClr val="accent1">
                    <a:lumMod val="75000"/>
                  </a:schemeClr>
                </a:solidFill>
              </a:rPr>
              <a:t>Limits tissue area radiated</a:t>
            </a:r>
          </a:p>
          <a:p>
            <a:pPr>
              <a:spcBef>
                <a:spcPct val="40000"/>
              </a:spcBef>
              <a:buClr>
                <a:schemeClr val="accent5">
                  <a:lumMod val="50000"/>
                </a:schemeClr>
              </a:buClr>
            </a:pPr>
            <a:r>
              <a:rPr lang="en-US" dirty="0">
                <a:solidFill>
                  <a:schemeClr val="accent1">
                    <a:lumMod val="75000"/>
                  </a:schemeClr>
                </a:solidFill>
              </a:rPr>
              <a:t>Lessen side effects and complications</a:t>
            </a:r>
          </a:p>
        </p:txBody>
      </p:sp>
      <p:sp>
        <p:nvSpPr>
          <p:cNvPr id="248843" name="Rectangle 11"/>
          <p:cNvSpPr>
            <a:spLocks noGrp="1" noChangeArrowheads="1"/>
          </p:cNvSpPr>
          <p:nvPr>
            <p:ph type="title"/>
          </p:nvPr>
        </p:nvSpPr>
        <p:spPr>
          <a:xfrm>
            <a:off x="936556" y="26240"/>
            <a:ext cx="10351714" cy="1090613"/>
          </a:xfrm>
        </p:spPr>
        <p:txBody>
          <a:bodyPr>
            <a:normAutofit/>
          </a:bodyPr>
          <a:lstStyle/>
          <a:p>
            <a:r>
              <a:rPr lang="en-US" sz="4000" b="1" dirty="0">
                <a:solidFill>
                  <a:schemeClr val="accent1">
                    <a:lumMod val="75000"/>
                  </a:schemeClr>
                </a:solidFill>
              </a:rPr>
              <a:t>Intensity Modulated Radiation Therapy (IMRT)</a:t>
            </a:r>
            <a:endParaRPr lang="en-US" b="1" dirty="0">
              <a:solidFill>
                <a:schemeClr val="accent1">
                  <a:lumMod val="75000"/>
                </a:schemeClr>
              </a:solidFill>
            </a:endParaRPr>
          </a:p>
        </p:txBody>
      </p:sp>
      <p:sp>
        <p:nvSpPr>
          <p:cNvPr id="248844" name="Rectangle 12"/>
          <p:cNvSpPr>
            <a:spLocks noChangeArrowheads="1"/>
          </p:cNvSpPr>
          <p:nvPr/>
        </p:nvSpPr>
        <p:spPr bwMode="auto">
          <a:xfrm>
            <a:off x="3946525" y="4119564"/>
            <a:ext cx="90488" cy="85725"/>
          </a:xfrm>
          <a:prstGeom prst="rect">
            <a:avLst/>
          </a:prstGeom>
          <a:noFill/>
          <a:ln w="9525">
            <a:noFill/>
            <a:miter lim="800000"/>
            <a:headEnd type="none" w="sm" len="sm"/>
            <a:tailEnd type="none" w="sm" len="sm"/>
          </a:ln>
          <a:effectLst/>
        </p:spPr>
        <p:txBody>
          <a:bodyPr wrap="none" anchor="ctr">
            <a:prstTxWarp prst="textNoShape">
              <a:avLst/>
            </a:prstTxWarp>
          </a:bodyPr>
          <a:lstStyle/>
          <a:p>
            <a:endParaRPr lang="en-US"/>
          </a:p>
        </p:txBody>
      </p:sp>
      <p:sp>
        <p:nvSpPr>
          <p:cNvPr id="248943" name="Rectangle 111"/>
          <p:cNvSpPr>
            <a:spLocks noChangeArrowheads="1"/>
          </p:cNvSpPr>
          <p:nvPr/>
        </p:nvSpPr>
        <p:spPr bwMode="auto">
          <a:xfrm>
            <a:off x="5226050" y="2008188"/>
            <a:ext cx="5181600" cy="4559300"/>
          </a:xfrm>
          <a:prstGeom prst="rect">
            <a:avLst/>
          </a:prstGeom>
          <a:noFill/>
          <a:ln w="9525">
            <a:noFill/>
            <a:miter lim="800000"/>
            <a:headEnd/>
            <a:tailEnd/>
          </a:ln>
        </p:spPr>
        <p:txBody>
          <a:bodyPr>
            <a:prstTxWarp prst="textNoShape">
              <a:avLst/>
            </a:prstTxWarp>
          </a:bodyPr>
          <a:lstStyle/>
          <a:p>
            <a:pPr marL="342900" indent="-342900">
              <a:spcBef>
                <a:spcPct val="40000"/>
              </a:spcBef>
              <a:buClr>
                <a:srgbClr val="000000"/>
              </a:buClr>
              <a:buFont typeface="Wingdings" pitchFamily="-106" charset="2"/>
              <a:buChar char="n"/>
            </a:pPr>
            <a:endParaRPr lang="en-US" sz="2300">
              <a:solidFill>
                <a:srgbClr val="FFFF00"/>
              </a:solidFill>
              <a:latin typeface="Arial" pitchFamily="-106" charset="0"/>
            </a:endParaRPr>
          </a:p>
        </p:txBody>
      </p:sp>
      <p:sp>
        <p:nvSpPr>
          <p:cNvPr id="248944" name="Rectangle 112"/>
          <p:cNvSpPr>
            <a:spLocks noChangeArrowheads="1"/>
          </p:cNvSpPr>
          <p:nvPr/>
        </p:nvSpPr>
        <p:spPr bwMode="auto">
          <a:xfrm>
            <a:off x="5238750" y="3124200"/>
            <a:ext cx="5181600" cy="901700"/>
          </a:xfrm>
          <a:prstGeom prst="rect">
            <a:avLst/>
          </a:prstGeom>
          <a:noFill/>
          <a:ln w="9525">
            <a:noFill/>
            <a:miter lim="800000"/>
            <a:headEnd/>
            <a:tailEnd/>
          </a:ln>
        </p:spPr>
        <p:txBody>
          <a:bodyPr>
            <a:prstTxWarp prst="textNoShape">
              <a:avLst/>
            </a:prstTxWarp>
          </a:bodyPr>
          <a:lstStyle/>
          <a:p>
            <a:pPr marL="342900" indent="-342900">
              <a:spcBef>
                <a:spcPct val="40000"/>
              </a:spcBef>
              <a:buClr>
                <a:srgbClr val="000000"/>
              </a:buClr>
              <a:buFont typeface="Wingdings" pitchFamily="-106" charset="2"/>
              <a:buChar char="n"/>
            </a:pPr>
            <a:endParaRPr lang="en-US" sz="2300">
              <a:solidFill>
                <a:schemeClr val="folHlink"/>
              </a:solidFill>
              <a:latin typeface="Arial" pitchFamily="-106" charset="0"/>
            </a:endParaRPr>
          </a:p>
        </p:txBody>
      </p:sp>
      <p:pic>
        <p:nvPicPr>
          <p:cNvPr id="248951" name="Picture 119" descr="777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3733800" cy="3352800"/>
          </a:xfrm>
          <a:prstGeom prst="rect">
            <a:avLst/>
          </a:prstGeom>
          <a:noFill/>
        </p:spPr>
      </p:pic>
    </p:spTree>
    <p:extLst>
      <p:ext uri="{BB962C8B-B14F-4D97-AF65-F5344CB8AC3E}">
        <p14:creationId xmlns:p14="http://schemas.microsoft.com/office/powerpoint/2010/main" val="259207215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FD111-91F6-BA4A-84D4-929D9DC65717}"/>
              </a:ext>
            </a:extLst>
          </p:cNvPr>
          <p:cNvSpPr>
            <a:spLocks noGrp="1"/>
          </p:cNvSpPr>
          <p:nvPr>
            <p:ph type="title"/>
          </p:nvPr>
        </p:nvSpPr>
        <p:spPr>
          <a:xfrm>
            <a:off x="838200" y="365125"/>
            <a:ext cx="10515600" cy="724087"/>
          </a:xfrm>
        </p:spPr>
        <p:txBody>
          <a:bodyPr/>
          <a:lstStyle/>
          <a:p>
            <a:r>
              <a:rPr lang="en-US" b="1" dirty="0">
                <a:solidFill>
                  <a:schemeClr val="accent1">
                    <a:lumMod val="75000"/>
                  </a:schemeClr>
                </a:solidFill>
              </a:rPr>
              <a:t>IMRT Advantage </a:t>
            </a:r>
          </a:p>
        </p:txBody>
      </p:sp>
      <p:pic>
        <p:nvPicPr>
          <p:cNvPr id="4" name="Content Placeholder 3" descr="fig4.jpg">
            <a:extLst>
              <a:ext uri="{FF2B5EF4-FFF2-40B4-BE49-F238E27FC236}">
                <a16:creationId xmlns:a16="http://schemas.microsoft.com/office/drawing/2014/main" id="{E131E831-B88F-2D49-9CA8-36B64C2B43E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3272" y="1089212"/>
            <a:ext cx="10460527" cy="5634317"/>
          </a:xfrm>
          <a:prstGeom prst="rect">
            <a:avLst/>
          </a:prstGeom>
          <a:noFill/>
          <a:ln w="9525">
            <a:noFill/>
            <a:miter lim="800000"/>
            <a:headEnd/>
            <a:tailEnd/>
          </a:ln>
          <a:effectLst/>
        </p:spPr>
      </p:pic>
      <p:sp>
        <p:nvSpPr>
          <p:cNvPr id="5" name="TextBox 4">
            <a:extLst>
              <a:ext uri="{FF2B5EF4-FFF2-40B4-BE49-F238E27FC236}">
                <a16:creationId xmlns:a16="http://schemas.microsoft.com/office/drawing/2014/main" id="{1AF363F4-CEA2-7E4C-92A2-EFE64798C9BF}"/>
              </a:ext>
            </a:extLst>
          </p:cNvPr>
          <p:cNvSpPr txBox="1"/>
          <p:nvPr/>
        </p:nvSpPr>
        <p:spPr>
          <a:xfrm>
            <a:off x="4872957" y="4155141"/>
            <a:ext cx="2778419" cy="584775"/>
          </a:xfrm>
          <a:prstGeom prst="rect">
            <a:avLst/>
          </a:prstGeom>
          <a:solidFill>
            <a:schemeClr val="bg1"/>
          </a:solidFill>
        </p:spPr>
        <p:txBody>
          <a:bodyPr wrap="square" rtlCol="0">
            <a:spAutoFit/>
          </a:bodyPr>
          <a:lstStyle/>
          <a:p>
            <a:r>
              <a:rPr lang="en-US" sz="3200" dirty="0">
                <a:latin typeface="Arial" panose="020B0604020202020204" pitchFamily="34" charset="0"/>
                <a:cs typeface="Arial" panose="020B0604020202020204" pitchFamily="34" charset="0"/>
              </a:rPr>
              <a:t>Conventional</a:t>
            </a:r>
          </a:p>
        </p:txBody>
      </p:sp>
    </p:spTree>
    <p:extLst>
      <p:ext uri="{BB962C8B-B14F-4D97-AF65-F5344CB8AC3E}">
        <p14:creationId xmlns:p14="http://schemas.microsoft.com/office/powerpoint/2010/main" val="3363449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B05C-71E5-42DE-B7A8-7C20B20C90CE}"/>
              </a:ext>
            </a:extLst>
          </p:cNvPr>
          <p:cNvSpPr>
            <a:spLocks noGrp="1"/>
          </p:cNvSpPr>
          <p:nvPr>
            <p:ph type="title"/>
          </p:nvPr>
        </p:nvSpPr>
        <p:spPr>
          <a:xfrm>
            <a:off x="838200" y="0"/>
            <a:ext cx="10515600" cy="1325563"/>
          </a:xfrm>
        </p:spPr>
        <p:txBody>
          <a:bodyPr/>
          <a:lstStyle/>
          <a:p>
            <a:r>
              <a:rPr lang="en-US" dirty="0">
                <a:solidFill>
                  <a:srgbClr val="C00000"/>
                </a:solidFill>
                <a:latin typeface="+mn-lt"/>
              </a:rPr>
              <a:t>Objectives</a:t>
            </a:r>
          </a:p>
        </p:txBody>
      </p:sp>
      <p:sp>
        <p:nvSpPr>
          <p:cNvPr id="3" name="Content Placeholder 2">
            <a:extLst>
              <a:ext uri="{FF2B5EF4-FFF2-40B4-BE49-F238E27FC236}">
                <a16:creationId xmlns:a16="http://schemas.microsoft.com/office/drawing/2014/main" id="{4C8ECA13-06F4-4B10-9DE3-30DAEE1A5EEC}"/>
              </a:ext>
            </a:extLst>
          </p:cNvPr>
          <p:cNvSpPr>
            <a:spLocks noGrp="1"/>
          </p:cNvSpPr>
          <p:nvPr>
            <p:ph idx="1"/>
          </p:nvPr>
        </p:nvSpPr>
        <p:spPr>
          <a:xfrm>
            <a:off x="838200" y="1358900"/>
            <a:ext cx="10738104" cy="5499100"/>
          </a:xfrm>
        </p:spPr>
        <p:txBody>
          <a:bodyPr>
            <a:normAutofit fontScale="92500" lnSpcReduction="10000"/>
          </a:bodyPr>
          <a:lstStyle/>
          <a:p>
            <a:r>
              <a:rPr lang="en-US" sz="3600" dirty="0">
                <a:solidFill>
                  <a:srgbClr val="002060"/>
                </a:solidFill>
              </a:rPr>
              <a:t>Understand risk factors and epidemiology for oral cavity and oropharyngeal cancer</a:t>
            </a:r>
          </a:p>
          <a:p>
            <a:r>
              <a:rPr lang="en-US" sz="3600" dirty="0">
                <a:solidFill>
                  <a:srgbClr val="002060"/>
                </a:solidFill>
              </a:rPr>
              <a:t>Discuss surgical and non-surgical treatment strategies of head and neck cancer</a:t>
            </a:r>
          </a:p>
          <a:p>
            <a:r>
              <a:rPr lang="en-US" sz="3600" dirty="0">
                <a:solidFill>
                  <a:srgbClr val="002060"/>
                </a:solidFill>
              </a:rPr>
              <a:t>Describe the complications associated with head and neck cancer therapy</a:t>
            </a:r>
          </a:p>
          <a:p>
            <a:pPr lvl="1"/>
            <a:r>
              <a:rPr lang="en-US" sz="3200" dirty="0">
                <a:solidFill>
                  <a:srgbClr val="002060"/>
                </a:solidFill>
              </a:rPr>
              <a:t>To understand the difference between acute and chronic oral complications associated with cancer therapies   </a:t>
            </a:r>
          </a:p>
          <a:p>
            <a:pPr lvl="1"/>
            <a:r>
              <a:rPr lang="en-US" sz="3200" dirty="0">
                <a:solidFill>
                  <a:srgbClr val="002060"/>
                </a:solidFill>
              </a:rPr>
              <a:t>To understand the incidence of acute and chronic oral complications from cancer therapies</a:t>
            </a:r>
          </a:p>
          <a:p>
            <a:pPr lvl="1"/>
            <a:r>
              <a:rPr lang="en-US" sz="3200" dirty="0">
                <a:solidFill>
                  <a:srgbClr val="002060"/>
                </a:solidFill>
              </a:rPr>
              <a:t>To understand the impact of key risk factors on management of oral complications associated with cancer therapies</a:t>
            </a:r>
          </a:p>
          <a:p>
            <a:endParaRPr lang="en-US" dirty="0"/>
          </a:p>
        </p:txBody>
      </p:sp>
    </p:spTree>
    <p:extLst>
      <p:ext uri="{BB962C8B-B14F-4D97-AF65-F5344CB8AC3E}">
        <p14:creationId xmlns:p14="http://schemas.microsoft.com/office/powerpoint/2010/main" val="1210514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5"/>
          <p:cNvSpPr>
            <a:spLocks noGrp="1" noChangeArrowheads="1"/>
          </p:cNvSpPr>
          <p:nvPr>
            <p:ph type="title"/>
          </p:nvPr>
        </p:nvSpPr>
        <p:spPr>
          <a:xfrm>
            <a:off x="2362200" y="533400"/>
            <a:ext cx="7772400" cy="1143000"/>
          </a:xfrm>
        </p:spPr>
        <p:txBody>
          <a:bodyPr/>
          <a:lstStyle/>
          <a:p>
            <a:r>
              <a:rPr lang="en-US"/>
              <a:t>           </a:t>
            </a:r>
          </a:p>
        </p:txBody>
      </p:sp>
      <p:sp>
        <p:nvSpPr>
          <p:cNvPr id="12294" name="Rectangle 6"/>
          <p:cNvSpPr>
            <a:spLocks noGrp="1" noChangeArrowheads="1"/>
          </p:cNvSpPr>
          <p:nvPr>
            <p:ph type="body" idx="1"/>
          </p:nvPr>
        </p:nvSpPr>
        <p:spPr>
          <a:xfrm>
            <a:off x="1524000" y="1143000"/>
            <a:ext cx="9296400" cy="5334000"/>
          </a:xfrm>
        </p:spPr>
        <p:txBody>
          <a:bodyPr/>
          <a:lstStyle/>
          <a:p>
            <a:pPr>
              <a:lnSpc>
                <a:spcPct val="90000"/>
              </a:lnSpc>
              <a:buClr>
                <a:schemeClr val="accent5">
                  <a:lumMod val="50000"/>
                </a:schemeClr>
              </a:buClr>
            </a:pPr>
            <a:r>
              <a:rPr lang="en-US" sz="3200" dirty="0">
                <a:solidFill>
                  <a:schemeClr val="accent1">
                    <a:lumMod val="75000"/>
                  </a:schemeClr>
                </a:solidFill>
              </a:rPr>
              <a:t>Squamous cell carcinoma</a:t>
            </a:r>
          </a:p>
          <a:p>
            <a:pPr lvl="1">
              <a:lnSpc>
                <a:spcPct val="90000"/>
              </a:lnSpc>
              <a:buClr>
                <a:schemeClr val="accent5">
                  <a:lumMod val="50000"/>
                </a:schemeClr>
              </a:buClr>
            </a:pPr>
            <a:r>
              <a:rPr lang="en-US" sz="3200" dirty="0">
                <a:solidFill>
                  <a:schemeClr val="accent1">
                    <a:lumMod val="75000"/>
                  </a:schemeClr>
                </a:solidFill>
              </a:rPr>
              <a:t>Total radiation dose =6,000 </a:t>
            </a:r>
            <a:r>
              <a:rPr lang="en-US" sz="3200" dirty="0" err="1">
                <a:solidFill>
                  <a:schemeClr val="accent1">
                    <a:lumMod val="75000"/>
                  </a:schemeClr>
                </a:solidFill>
              </a:rPr>
              <a:t>cGy</a:t>
            </a:r>
            <a:r>
              <a:rPr lang="en-US" sz="3200" dirty="0">
                <a:solidFill>
                  <a:schemeClr val="accent1">
                    <a:lumMod val="75000"/>
                  </a:schemeClr>
                </a:solidFill>
              </a:rPr>
              <a:t> - 7,500 </a:t>
            </a:r>
            <a:r>
              <a:rPr lang="en-US" sz="3200" dirty="0" err="1">
                <a:solidFill>
                  <a:schemeClr val="accent1">
                    <a:lumMod val="75000"/>
                  </a:schemeClr>
                </a:solidFill>
              </a:rPr>
              <a:t>cGy</a:t>
            </a:r>
            <a:endParaRPr lang="en-US" sz="3200" dirty="0">
              <a:solidFill>
                <a:schemeClr val="accent1">
                  <a:lumMod val="75000"/>
                </a:schemeClr>
              </a:solidFill>
            </a:endParaRPr>
          </a:p>
          <a:p>
            <a:pPr>
              <a:lnSpc>
                <a:spcPct val="90000"/>
              </a:lnSpc>
              <a:buClr>
                <a:schemeClr val="accent5">
                  <a:lumMod val="50000"/>
                </a:schemeClr>
              </a:buClr>
            </a:pPr>
            <a:r>
              <a:rPr lang="en-US" sz="3200" dirty="0">
                <a:solidFill>
                  <a:schemeClr val="accent1">
                    <a:lumMod val="75000"/>
                  </a:schemeClr>
                </a:solidFill>
              </a:rPr>
              <a:t>Given in divided doses</a:t>
            </a:r>
          </a:p>
          <a:p>
            <a:pPr lvl="1">
              <a:lnSpc>
                <a:spcPct val="90000"/>
              </a:lnSpc>
              <a:buClr>
                <a:schemeClr val="accent5">
                  <a:lumMod val="50000"/>
                </a:schemeClr>
              </a:buClr>
            </a:pPr>
            <a:r>
              <a:rPr lang="en-US" sz="3200" dirty="0">
                <a:solidFill>
                  <a:schemeClr val="accent1">
                    <a:lumMod val="75000"/>
                  </a:schemeClr>
                </a:solidFill>
              </a:rPr>
              <a:t>1,000cGy/week</a:t>
            </a:r>
          </a:p>
          <a:p>
            <a:pPr lvl="2">
              <a:lnSpc>
                <a:spcPct val="90000"/>
              </a:lnSpc>
              <a:buClr>
                <a:schemeClr val="accent5">
                  <a:lumMod val="50000"/>
                </a:schemeClr>
              </a:buClr>
            </a:pPr>
            <a:r>
              <a:rPr lang="en-US" sz="3200" dirty="0">
                <a:solidFill>
                  <a:schemeClr val="accent1">
                    <a:lumMod val="75000"/>
                  </a:schemeClr>
                </a:solidFill>
              </a:rPr>
              <a:t>200 </a:t>
            </a:r>
            <a:r>
              <a:rPr lang="en-US" sz="3200" dirty="0" err="1">
                <a:solidFill>
                  <a:schemeClr val="accent1">
                    <a:lumMod val="75000"/>
                  </a:schemeClr>
                </a:solidFill>
              </a:rPr>
              <a:t>cGy</a:t>
            </a:r>
            <a:r>
              <a:rPr lang="en-US" sz="3200" dirty="0">
                <a:solidFill>
                  <a:schemeClr val="accent1">
                    <a:lumMod val="75000"/>
                  </a:schemeClr>
                </a:solidFill>
              </a:rPr>
              <a:t> per day</a:t>
            </a:r>
          </a:p>
          <a:p>
            <a:pPr lvl="2">
              <a:lnSpc>
                <a:spcPct val="90000"/>
              </a:lnSpc>
              <a:buClr>
                <a:schemeClr val="accent5">
                  <a:lumMod val="50000"/>
                </a:schemeClr>
              </a:buClr>
            </a:pPr>
            <a:r>
              <a:rPr lang="en-US" sz="3200" dirty="0">
                <a:solidFill>
                  <a:schemeClr val="accent1">
                    <a:lumMod val="75000"/>
                  </a:schemeClr>
                </a:solidFill>
              </a:rPr>
              <a:t>5 days a week </a:t>
            </a:r>
          </a:p>
          <a:p>
            <a:pPr lvl="1">
              <a:lnSpc>
                <a:spcPct val="90000"/>
              </a:lnSpc>
              <a:buClr>
                <a:schemeClr val="accent5">
                  <a:lumMod val="50000"/>
                </a:schemeClr>
              </a:buClr>
            </a:pPr>
            <a:r>
              <a:rPr lang="en-US" sz="3200" dirty="0">
                <a:solidFill>
                  <a:schemeClr val="accent1">
                    <a:lumMod val="75000"/>
                  </a:schemeClr>
                </a:solidFill>
              </a:rPr>
              <a:t>Accelerated </a:t>
            </a:r>
            <a:r>
              <a:rPr lang="en-US" sz="3200" dirty="0" err="1">
                <a:solidFill>
                  <a:schemeClr val="accent1">
                    <a:lumMod val="75000"/>
                  </a:schemeClr>
                </a:solidFill>
              </a:rPr>
              <a:t>hyperfractionation</a:t>
            </a:r>
            <a:endParaRPr lang="en-US" sz="3200" dirty="0">
              <a:solidFill>
                <a:schemeClr val="accent1">
                  <a:lumMod val="75000"/>
                </a:schemeClr>
              </a:solidFill>
            </a:endParaRPr>
          </a:p>
          <a:p>
            <a:pPr lvl="2">
              <a:lnSpc>
                <a:spcPct val="90000"/>
              </a:lnSpc>
              <a:buClr>
                <a:schemeClr val="accent5">
                  <a:lumMod val="50000"/>
                </a:schemeClr>
              </a:buClr>
            </a:pPr>
            <a:r>
              <a:rPr lang="en-US" sz="3200" dirty="0">
                <a:solidFill>
                  <a:schemeClr val="accent1">
                    <a:lumMod val="75000"/>
                  </a:schemeClr>
                </a:solidFill>
              </a:rPr>
              <a:t>120 cGy-160 </a:t>
            </a:r>
            <a:r>
              <a:rPr lang="en-US" sz="3200" dirty="0" err="1">
                <a:solidFill>
                  <a:schemeClr val="accent1">
                    <a:lumMod val="75000"/>
                  </a:schemeClr>
                </a:solidFill>
              </a:rPr>
              <a:t>cGy</a:t>
            </a:r>
            <a:r>
              <a:rPr lang="en-US" sz="3200" dirty="0">
                <a:solidFill>
                  <a:schemeClr val="accent1">
                    <a:lumMod val="75000"/>
                  </a:schemeClr>
                </a:solidFill>
              </a:rPr>
              <a:t> twice a day</a:t>
            </a:r>
          </a:p>
          <a:p>
            <a:pPr lvl="2">
              <a:lnSpc>
                <a:spcPct val="90000"/>
              </a:lnSpc>
              <a:buClr>
                <a:schemeClr val="accent5">
                  <a:lumMod val="50000"/>
                </a:schemeClr>
              </a:buClr>
            </a:pPr>
            <a:r>
              <a:rPr lang="en-US" sz="3200" dirty="0">
                <a:solidFill>
                  <a:schemeClr val="accent1">
                    <a:lumMod val="75000"/>
                  </a:schemeClr>
                </a:solidFill>
              </a:rPr>
              <a:t>10-14 day break after 4,000 </a:t>
            </a:r>
            <a:r>
              <a:rPr lang="en-US" sz="3200" dirty="0" err="1">
                <a:solidFill>
                  <a:schemeClr val="accent1">
                    <a:lumMod val="75000"/>
                  </a:schemeClr>
                </a:solidFill>
              </a:rPr>
              <a:t>cGy</a:t>
            </a:r>
            <a:r>
              <a:rPr lang="en-US" sz="3200" dirty="0">
                <a:solidFill>
                  <a:schemeClr val="accent1">
                    <a:lumMod val="75000"/>
                  </a:schemeClr>
                </a:solidFill>
              </a:rPr>
              <a:t> for healing</a:t>
            </a:r>
          </a:p>
        </p:txBody>
      </p:sp>
      <p:sp>
        <p:nvSpPr>
          <p:cNvPr id="12295" name="Text Box 7"/>
          <p:cNvSpPr txBox="1">
            <a:spLocks noChangeArrowheads="1"/>
          </p:cNvSpPr>
          <p:nvPr/>
        </p:nvSpPr>
        <p:spPr bwMode="auto">
          <a:xfrm>
            <a:off x="1524000" y="152400"/>
            <a:ext cx="9144000" cy="762000"/>
          </a:xfrm>
          <a:prstGeom prst="rect">
            <a:avLst/>
          </a:prstGeom>
          <a:noFill/>
          <a:ln w="12700">
            <a:noFill/>
            <a:miter lim="800000"/>
            <a:headEnd type="none" w="sm" len="sm"/>
            <a:tailEnd type="none" w="sm" len="sm"/>
          </a:ln>
          <a:effectLst/>
        </p:spPr>
        <p:txBody>
          <a:bodyPr>
            <a:prstTxWarp prst="textNoShape">
              <a:avLst/>
            </a:prstTxWarp>
            <a:spAutoFit/>
          </a:bodyPr>
          <a:lstStyle/>
          <a:p>
            <a:pPr algn="ctr">
              <a:spcBef>
                <a:spcPct val="50000"/>
              </a:spcBef>
            </a:pPr>
            <a:r>
              <a:rPr lang="en-US" sz="4400" dirty="0">
                <a:solidFill>
                  <a:schemeClr val="accent1">
                    <a:lumMod val="75000"/>
                  </a:schemeClr>
                </a:solidFill>
                <a:latin typeface="Arial" pitchFamily="-106" charset="0"/>
              </a:rPr>
              <a:t>Fractionation</a:t>
            </a:r>
          </a:p>
        </p:txBody>
      </p:sp>
    </p:spTree>
    <p:extLst>
      <p:ext uri="{BB962C8B-B14F-4D97-AF65-F5344CB8AC3E}">
        <p14:creationId xmlns:p14="http://schemas.microsoft.com/office/powerpoint/2010/main" val="40521953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183341" y="0"/>
            <a:ext cx="10408023" cy="1143000"/>
          </a:xfrm>
        </p:spPr>
        <p:txBody>
          <a:bodyPr>
            <a:normAutofit/>
          </a:bodyPr>
          <a:lstStyle/>
          <a:p>
            <a:r>
              <a:rPr lang="en-US" b="1" dirty="0">
                <a:solidFill>
                  <a:schemeClr val="accent5">
                    <a:lumMod val="50000"/>
                  </a:schemeClr>
                </a:solidFill>
              </a:rPr>
              <a:t>Radiation Causes </a:t>
            </a:r>
            <a:r>
              <a:rPr lang="en-US" b="1" u="sng" dirty="0">
                <a:solidFill>
                  <a:schemeClr val="accent5">
                    <a:lumMod val="50000"/>
                  </a:schemeClr>
                </a:solidFill>
              </a:rPr>
              <a:t>IRREVERSIBLE </a:t>
            </a:r>
            <a:r>
              <a:rPr lang="en-US" b="1" dirty="0">
                <a:solidFill>
                  <a:schemeClr val="accent5">
                    <a:lumMod val="50000"/>
                  </a:schemeClr>
                </a:solidFill>
              </a:rPr>
              <a:t>Changes </a:t>
            </a:r>
          </a:p>
        </p:txBody>
      </p:sp>
      <p:sp>
        <p:nvSpPr>
          <p:cNvPr id="18435" name="Rectangle 3"/>
          <p:cNvSpPr>
            <a:spLocks noGrp="1" noChangeArrowheads="1"/>
          </p:cNvSpPr>
          <p:nvPr>
            <p:ph type="body" idx="1"/>
          </p:nvPr>
        </p:nvSpPr>
        <p:spPr>
          <a:xfrm>
            <a:off x="1828800" y="1143000"/>
            <a:ext cx="8610600" cy="5410200"/>
          </a:xfrm>
        </p:spPr>
        <p:txBody>
          <a:bodyPr/>
          <a:lstStyle/>
          <a:p>
            <a:pPr>
              <a:buClr>
                <a:schemeClr val="accent5">
                  <a:lumMod val="50000"/>
                </a:schemeClr>
              </a:buClr>
            </a:pPr>
            <a:r>
              <a:rPr lang="en-US" sz="3200" dirty="0" err="1">
                <a:solidFill>
                  <a:schemeClr val="accent5">
                    <a:lumMod val="50000"/>
                  </a:schemeClr>
                </a:solidFill>
                <a:sym typeface="Symbol" pitchFamily="-106" charset="2"/>
              </a:rPr>
              <a:t></a:t>
            </a:r>
            <a:r>
              <a:rPr lang="en-US" sz="3200" dirty="0">
                <a:solidFill>
                  <a:schemeClr val="accent5">
                    <a:lumMod val="50000"/>
                  </a:schemeClr>
                </a:solidFill>
                <a:sym typeface="Symbol" pitchFamily="-106" charset="2"/>
              </a:rPr>
              <a:t> </a:t>
            </a:r>
            <a:r>
              <a:rPr lang="en-US" sz="3200" dirty="0" err="1">
                <a:solidFill>
                  <a:schemeClr val="accent5">
                    <a:lumMod val="50000"/>
                  </a:schemeClr>
                </a:solidFill>
                <a:sym typeface="Symbol" pitchFamily="-106" charset="2"/>
              </a:rPr>
              <a:t>vascularity</a:t>
            </a:r>
            <a:r>
              <a:rPr lang="en-US" sz="3200" dirty="0">
                <a:solidFill>
                  <a:schemeClr val="accent5">
                    <a:lumMod val="50000"/>
                  </a:schemeClr>
                </a:solidFill>
                <a:sym typeface="Symbol" pitchFamily="-106" charset="2"/>
              </a:rPr>
              <a:t> (mandible &gt; maxilla)</a:t>
            </a:r>
          </a:p>
          <a:p>
            <a:pPr lvl="1">
              <a:buClr>
                <a:schemeClr val="accent5">
                  <a:lumMod val="50000"/>
                </a:schemeClr>
              </a:buClr>
            </a:pPr>
            <a:r>
              <a:rPr lang="en-US" sz="3200" dirty="0">
                <a:solidFill>
                  <a:schemeClr val="accent5">
                    <a:lumMod val="50000"/>
                  </a:schemeClr>
                </a:solidFill>
                <a:sym typeface="Symbol" pitchFamily="-106" charset="2"/>
              </a:rPr>
              <a:t>Fibrosis of the microvasculature</a:t>
            </a:r>
          </a:p>
          <a:p>
            <a:pPr lvl="2">
              <a:buClr>
                <a:schemeClr val="accent5">
                  <a:lumMod val="50000"/>
                </a:schemeClr>
              </a:buClr>
            </a:pPr>
            <a:r>
              <a:rPr lang="en-US" sz="3200" dirty="0">
                <a:solidFill>
                  <a:schemeClr val="accent5">
                    <a:lumMod val="50000"/>
                  </a:schemeClr>
                </a:solidFill>
                <a:sym typeface="Symbol" pitchFamily="-106" charset="2"/>
              </a:rPr>
              <a:t>Decreased ability of bone to heal and remodel </a:t>
            </a:r>
          </a:p>
          <a:p>
            <a:pPr>
              <a:buClr>
                <a:schemeClr val="accent5">
                  <a:lumMod val="50000"/>
                </a:schemeClr>
              </a:buClr>
            </a:pPr>
            <a:r>
              <a:rPr lang="en-US" sz="3200" dirty="0" err="1">
                <a:solidFill>
                  <a:schemeClr val="accent5">
                    <a:lumMod val="50000"/>
                  </a:schemeClr>
                </a:solidFill>
                <a:sym typeface="Symbol" pitchFamily="-106" charset="2"/>
              </a:rPr>
              <a:t></a:t>
            </a:r>
            <a:r>
              <a:rPr lang="en-US" sz="3200" dirty="0">
                <a:solidFill>
                  <a:schemeClr val="accent5">
                    <a:lumMod val="50000"/>
                  </a:schemeClr>
                </a:solidFill>
                <a:sym typeface="Symbol" pitchFamily="-106" charset="2"/>
              </a:rPr>
              <a:t> in salivary production</a:t>
            </a:r>
          </a:p>
          <a:p>
            <a:pPr lvl="1">
              <a:buClr>
                <a:schemeClr val="accent5">
                  <a:lumMod val="50000"/>
                </a:schemeClr>
              </a:buClr>
            </a:pPr>
            <a:r>
              <a:rPr lang="en-US" sz="3200" dirty="0">
                <a:solidFill>
                  <a:schemeClr val="accent5">
                    <a:lumMod val="50000"/>
                  </a:schemeClr>
                </a:solidFill>
              </a:rPr>
              <a:t>Inflammation and occlusion of the ducts</a:t>
            </a:r>
          </a:p>
          <a:p>
            <a:pPr lvl="1">
              <a:buClr>
                <a:schemeClr val="accent5">
                  <a:lumMod val="50000"/>
                </a:schemeClr>
              </a:buClr>
            </a:pPr>
            <a:r>
              <a:rPr lang="en-US" sz="3200" dirty="0" err="1">
                <a:solidFill>
                  <a:schemeClr val="accent5">
                    <a:lumMod val="50000"/>
                  </a:schemeClr>
                </a:solidFill>
                <a:sym typeface="Symbol" pitchFamily="-106" charset="2"/>
              </a:rPr>
              <a:t></a:t>
            </a:r>
            <a:r>
              <a:rPr lang="en-US" sz="3200" dirty="0">
                <a:solidFill>
                  <a:schemeClr val="accent5">
                    <a:lumMod val="50000"/>
                  </a:schemeClr>
                </a:solidFill>
                <a:sym typeface="Symbol" pitchFamily="-106" charset="2"/>
              </a:rPr>
              <a:t> damage to the </a:t>
            </a:r>
            <a:r>
              <a:rPr lang="en-US" sz="3200" dirty="0" err="1">
                <a:solidFill>
                  <a:schemeClr val="accent5">
                    <a:lumMod val="50000"/>
                  </a:schemeClr>
                </a:solidFill>
                <a:sym typeface="Symbol" pitchFamily="-106" charset="2"/>
              </a:rPr>
              <a:t>acini</a:t>
            </a:r>
            <a:r>
              <a:rPr lang="en-US" sz="3200" dirty="0">
                <a:solidFill>
                  <a:schemeClr val="accent5">
                    <a:lumMod val="50000"/>
                  </a:schemeClr>
                </a:solidFill>
                <a:sym typeface="Symbol" pitchFamily="-106" charset="2"/>
              </a:rPr>
              <a:t> with </a:t>
            </a:r>
            <a:r>
              <a:rPr lang="en-US" sz="3200" dirty="0" err="1">
                <a:solidFill>
                  <a:schemeClr val="accent5">
                    <a:lumMod val="50000"/>
                  </a:schemeClr>
                </a:solidFill>
                <a:sym typeface="Symbol" pitchFamily="-106" charset="2"/>
              </a:rPr>
              <a:t></a:t>
            </a:r>
            <a:r>
              <a:rPr lang="en-US" sz="3200" dirty="0">
                <a:solidFill>
                  <a:schemeClr val="accent5">
                    <a:lumMod val="50000"/>
                  </a:schemeClr>
                </a:solidFill>
                <a:sym typeface="Symbol" pitchFamily="-106" charset="2"/>
              </a:rPr>
              <a:t> serous secretion</a:t>
            </a:r>
          </a:p>
          <a:p>
            <a:pPr lvl="1">
              <a:buClr>
                <a:schemeClr val="accent5">
                  <a:lumMod val="50000"/>
                </a:schemeClr>
              </a:buClr>
            </a:pPr>
            <a:r>
              <a:rPr lang="en-US" sz="3200" dirty="0">
                <a:solidFill>
                  <a:schemeClr val="accent5">
                    <a:lumMod val="50000"/>
                  </a:schemeClr>
                </a:solidFill>
                <a:sym typeface="Symbol" pitchFamily="-106" charset="2"/>
              </a:rPr>
              <a:t>Vascular and inflammatory fibrosis of the parenchyma</a:t>
            </a:r>
          </a:p>
          <a:p>
            <a:pPr lvl="1">
              <a:buClr>
                <a:srgbClr val="3366FF"/>
              </a:buClr>
            </a:pPr>
            <a:endParaRPr lang="en-US" sz="3200" dirty="0"/>
          </a:p>
        </p:txBody>
      </p:sp>
    </p:spTree>
    <p:extLst>
      <p:ext uri="{BB962C8B-B14F-4D97-AF65-F5344CB8AC3E}">
        <p14:creationId xmlns:p14="http://schemas.microsoft.com/office/powerpoint/2010/main" val="37252515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D604E0A-63A7-44C0-A6B1-BC1455E24873}"/>
              </a:ext>
            </a:extLst>
          </p:cNvPr>
          <p:cNvSpPr>
            <a:spLocks noGrp="1" noChangeArrowheads="1"/>
          </p:cNvSpPr>
          <p:nvPr>
            <p:ph type="title"/>
          </p:nvPr>
        </p:nvSpPr>
        <p:spPr>
          <a:xfrm>
            <a:off x="1024129" y="435865"/>
            <a:ext cx="7158038" cy="1412875"/>
          </a:xfrm>
        </p:spPr>
        <p:txBody>
          <a:bodyPr>
            <a:normAutofit/>
          </a:bodyPr>
          <a:lstStyle/>
          <a:p>
            <a:pPr eaLnBrk="1" hangingPunct="1"/>
            <a:r>
              <a:rPr lang="en-US" altLang="en-US" b="1" dirty="0">
                <a:solidFill>
                  <a:schemeClr val="accent5">
                    <a:lumMod val="50000"/>
                  </a:schemeClr>
                </a:solidFill>
              </a:rPr>
              <a:t>Acute Oral Complications</a:t>
            </a:r>
          </a:p>
        </p:txBody>
      </p:sp>
      <p:sp>
        <p:nvSpPr>
          <p:cNvPr id="11267" name="Rectangle 3">
            <a:extLst>
              <a:ext uri="{FF2B5EF4-FFF2-40B4-BE49-F238E27FC236}">
                <a16:creationId xmlns:a16="http://schemas.microsoft.com/office/drawing/2014/main" id="{D274CC67-1975-47C5-B305-F288B8B77906}"/>
              </a:ext>
            </a:extLst>
          </p:cNvPr>
          <p:cNvSpPr>
            <a:spLocks noGrp="1" noChangeArrowheads="1"/>
          </p:cNvSpPr>
          <p:nvPr>
            <p:ph type="body" idx="1"/>
          </p:nvPr>
        </p:nvSpPr>
        <p:spPr>
          <a:xfrm>
            <a:off x="1024129" y="1935480"/>
            <a:ext cx="7661275" cy="4114800"/>
          </a:xfrm>
        </p:spPr>
        <p:txBody>
          <a:bodyPr>
            <a:normAutofit/>
          </a:bodyPr>
          <a:lstStyle/>
          <a:p>
            <a:r>
              <a:rPr lang="en-US" altLang="en-US" sz="3200" dirty="0">
                <a:solidFill>
                  <a:schemeClr val="accent5">
                    <a:lumMod val="50000"/>
                  </a:schemeClr>
                </a:solidFill>
                <a:ea typeface="ＭＳ Ｐゴシック" panose="020B0600070205080204" pitchFamily="34" charset="-128"/>
              </a:rPr>
              <a:t>Mucositis</a:t>
            </a:r>
          </a:p>
          <a:p>
            <a:r>
              <a:rPr lang="en-US" altLang="en-US" sz="3200" dirty="0">
                <a:solidFill>
                  <a:schemeClr val="accent5">
                    <a:lumMod val="50000"/>
                  </a:schemeClr>
                </a:solidFill>
                <a:ea typeface="ＭＳ Ｐゴシック" panose="020B0600070205080204" pitchFamily="34" charset="-128"/>
              </a:rPr>
              <a:t>Xerostomia</a:t>
            </a:r>
          </a:p>
          <a:p>
            <a:r>
              <a:rPr lang="en-US" altLang="en-US" sz="3200" dirty="0">
                <a:solidFill>
                  <a:schemeClr val="accent5">
                    <a:lumMod val="50000"/>
                  </a:schemeClr>
                </a:solidFill>
                <a:ea typeface="ＭＳ Ｐゴシック" panose="020B0600070205080204" pitchFamily="34" charset="-128"/>
              </a:rPr>
              <a:t>Oral Pain</a:t>
            </a:r>
          </a:p>
          <a:p>
            <a:r>
              <a:rPr lang="en-US" altLang="en-US" sz="3200" dirty="0">
                <a:solidFill>
                  <a:schemeClr val="accent5">
                    <a:lumMod val="50000"/>
                  </a:schemeClr>
                </a:solidFill>
                <a:ea typeface="ＭＳ Ｐゴシック" panose="020B0600070205080204" pitchFamily="34" charset="-128"/>
              </a:rPr>
              <a:t>Dysphagia</a:t>
            </a:r>
          </a:p>
          <a:p>
            <a:r>
              <a:rPr lang="en-US" altLang="en-US" sz="3200" dirty="0">
                <a:solidFill>
                  <a:schemeClr val="accent5">
                    <a:lumMod val="50000"/>
                  </a:schemeClr>
                </a:solidFill>
                <a:ea typeface="ＭＳ Ｐゴシック" panose="020B0600070205080204" pitchFamily="34" charset="-128"/>
              </a:rPr>
              <a:t>Microbial Infections</a:t>
            </a:r>
          </a:p>
          <a:p>
            <a:r>
              <a:rPr lang="en-US" altLang="en-US" sz="3200" dirty="0">
                <a:solidFill>
                  <a:schemeClr val="accent5">
                    <a:lumMod val="50000"/>
                  </a:schemeClr>
                </a:solidFill>
                <a:ea typeface="ＭＳ Ｐゴシック" panose="020B0600070205080204" pitchFamily="34" charset="-128"/>
              </a:rPr>
              <a:t>Dysgeusia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B89F9DD-B479-4609-978E-D9B77479E0D7}"/>
              </a:ext>
            </a:extLst>
          </p:cNvPr>
          <p:cNvSpPr>
            <a:spLocks noGrp="1" noChangeArrowheads="1"/>
          </p:cNvSpPr>
          <p:nvPr>
            <p:ph type="title"/>
          </p:nvPr>
        </p:nvSpPr>
        <p:spPr>
          <a:xfrm>
            <a:off x="1176528" y="301117"/>
            <a:ext cx="10515600" cy="1325563"/>
          </a:xfrm>
        </p:spPr>
        <p:txBody>
          <a:bodyPr/>
          <a:lstStyle/>
          <a:p>
            <a:r>
              <a:rPr lang="en-US" altLang="en-US" b="1" dirty="0">
                <a:solidFill>
                  <a:schemeClr val="accent5">
                    <a:lumMod val="50000"/>
                  </a:schemeClr>
                </a:solidFill>
              </a:rPr>
              <a:t>Late Oral Complications</a:t>
            </a:r>
          </a:p>
        </p:txBody>
      </p:sp>
      <p:sp>
        <p:nvSpPr>
          <p:cNvPr id="19459" name="Content Placeholder 2">
            <a:extLst>
              <a:ext uri="{FF2B5EF4-FFF2-40B4-BE49-F238E27FC236}">
                <a16:creationId xmlns:a16="http://schemas.microsoft.com/office/drawing/2014/main" id="{A9631994-B379-4EAA-8AAD-373EE3159790}"/>
              </a:ext>
            </a:extLst>
          </p:cNvPr>
          <p:cNvSpPr>
            <a:spLocks noGrp="1" noChangeArrowheads="1"/>
          </p:cNvSpPr>
          <p:nvPr>
            <p:ph idx="1"/>
          </p:nvPr>
        </p:nvSpPr>
        <p:spPr/>
        <p:txBody>
          <a:bodyPr/>
          <a:lstStyle/>
          <a:p>
            <a:pPr lvl="1">
              <a:lnSpc>
                <a:spcPct val="80000"/>
              </a:lnSpc>
              <a:spcAft>
                <a:spcPts val="600"/>
              </a:spcAft>
            </a:pPr>
            <a:r>
              <a:rPr lang="en-US" altLang="en-US" sz="3600" dirty="0">
                <a:solidFill>
                  <a:schemeClr val="accent5">
                    <a:lumMod val="50000"/>
                  </a:schemeClr>
                </a:solidFill>
                <a:ea typeface="ＭＳ Ｐゴシック" panose="020B0600070205080204" pitchFamily="34" charset="-128"/>
              </a:rPr>
              <a:t>Xerostomia/Salivary Hypofunction</a:t>
            </a:r>
          </a:p>
          <a:p>
            <a:pPr lvl="1">
              <a:lnSpc>
                <a:spcPct val="80000"/>
              </a:lnSpc>
              <a:spcAft>
                <a:spcPts val="600"/>
              </a:spcAft>
            </a:pPr>
            <a:r>
              <a:rPr lang="en-US" altLang="en-US" sz="3600" dirty="0">
                <a:solidFill>
                  <a:schemeClr val="accent5">
                    <a:lumMod val="50000"/>
                  </a:schemeClr>
                </a:solidFill>
                <a:ea typeface="ＭＳ Ｐゴシック" panose="020B0600070205080204" pitchFamily="34" charset="-128"/>
              </a:rPr>
              <a:t>Trismus </a:t>
            </a:r>
          </a:p>
          <a:p>
            <a:pPr lvl="1">
              <a:lnSpc>
                <a:spcPct val="80000"/>
              </a:lnSpc>
              <a:spcAft>
                <a:spcPts val="600"/>
              </a:spcAft>
            </a:pPr>
            <a:r>
              <a:rPr lang="en-US" altLang="en-US" sz="3600" dirty="0">
                <a:solidFill>
                  <a:schemeClr val="accent5">
                    <a:lumMod val="50000"/>
                  </a:schemeClr>
                </a:solidFill>
                <a:ea typeface="ＭＳ Ｐゴシック" panose="020B0600070205080204" pitchFamily="34" charset="-128"/>
              </a:rPr>
              <a:t>Dental Disease</a:t>
            </a:r>
          </a:p>
          <a:p>
            <a:pPr lvl="1">
              <a:lnSpc>
                <a:spcPct val="80000"/>
              </a:lnSpc>
              <a:spcAft>
                <a:spcPts val="600"/>
              </a:spcAft>
            </a:pPr>
            <a:r>
              <a:rPr lang="en-US" altLang="en-US" sz="3600" dirty="0">
                <a:solidFill>
                  <a:schemeClr val="accent5">
                    <a:lumMod val="50000"/>
                  </a:schemeClr>
                </a:solidFill>
                <a:ea typeface="ＭＳ Ｐゴシック" panose="020B0600070205080204" pitchFamily="34" charset="-128"/>
              </a:rPr>
              <a:t>Soft Tissue Necrosis</a:t>
            </a:r>
          </a:p>
          <a:p>
            <a:pPr lvl="1">
              <a:lnSpc>
                <a:spcPct val="80000"/>
              </a:lnSpc>
              <a:spcAft>
                <a:spcPts val="600"/>
              </a:spcAft>
            </a:pPr>
            <a:r>
              <a:rPr lang="en-US" altLang="en-US" sz="3600" dirty="0">
                <a:solidFill>
                  <a:schemeClr val="accent5">
                    <a:lumMod val="50000"/>
                  </a:schemeClr>
                </a:solidFill>
                <a:ea typeface="ＭＳ Ｐゴシック" panose="020B0600070205080204" pitchFamily="34" charset="-128"/>
              </a:rPr>
              <a:t>Bone Necrosis</a:t>
            </a:r>
          </a:p>
          <a:p>
            <a:pPr lvl="2">
              <a:lnSpc>
                <a:spcPct val="80000"/>
              </a:lnSpc>
              <a:spcAft>
                <a:spcPts val="600"/>
              </a:spcAft>
            </a:pPr>
            <a:r>
              <a:rPr lang="en-US" altLang="en-US" sz="2800" dirty="0">
                <a:solidFill>
                  <a:schemeClr val="accent5">
                    <a:lumMod val="50000"/>
                  </a:schemeClr>
                </a:solidFill>
                <a:ea typeface="ＭＳ Ｐゴシック" panose="020B0600070205080204" pitchFamily="34" charset="-128"/>
              </a:rPr>
              <a:t>Medication-related osteonecrosis of the jaw (MRONJ)</a:t>
            </a:r>
          </a:p>
          <a:p>
            <a:pPr lvl="2">
              <a:lnSpc>
                <a:spcPct val="80000"/>
              </a:lnSpc>
              <a:spcAft>
                <a:spcPts val="600"/>
              </a:spcAft>
            </a:pPr>
            <a:r>
              <a:rPr lang="en-US" altLang="en-US" sz="2800" dirty="0">
                <a:solidFill>
                  <a:schemeClr val="accent5">
                    <a:lumMod val="50000"/>
                  </a:schemeClr>
                </a:solidFill>
                <a:ea typeface="ＭＳ Ｐゴシック" panose="020B0600070205080204" pitchFamily="34" charset="-128"/>
              </a:rPr>
              <a:t>Osteoradionecrosis (ORN) </a:t>
            </a:r>
          </a:p>
          <a:p>
            <a:pPr marL="0" indent="0">
              <a:buNone/>
            </a:pPr>
            <a:endParaRPr lang="en-US"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FCBAA91-8055-4996-B350-B8B33B106ADB}"/>
              </a:ext>
            </a:extLst>
          </p:cNvPr>
          <p:cNvSpPr>
            <a:spLocks noGrp="1" noChangeArrowheads="1"/>
          </p:cNvSpPr>
          <p:nvPr>
            <p:ph type="title"/>
          </p:nvPr>
        </p:nvSpPr>
        <p:spPr>
          <a:xfrm>
            <a:off x="685801" y="162242"/>
            <a:ext cx="7158038" cy="1412876"/>
          </a:xfrm>
        </p:spPr>
        <p:txBody>
          <a:bodyPr/>
          <a:lstStyle/>
          <a:p>
            <a:pPr eaLnBrk="1" hangingPunct="1"/>
            <a:r>
              <a:rPr lang="en-US" altLang="en-US" b="1" dirty="0">
                <a:solidFill>
                  <a:srgbClr val="C00000"/>
                </a:solidFill>
                <a:latin typeface="+mn-lt"/>
              </a:rPr>
              <a:t>Oral Mucositis Incidence</a:t>
            </a:r>
          </a:p>
        </p:txBody>
      </p:sp>
      <p:sp>
        <p:nvSpPr>
          <p:cNvPr id="13315" name="Rectangle 3">
            <a:extLst>
              <a:ext uri="{FF2B5EF4-FFF2-40B4-BE49-F238E27FC236}">
                <a16:creationId xmlns:a16="http://schemas.microsoft.com/office/drawing/2014/main" id="{91CE9683-F1AF-449D-917D-ACBE11777E0D}"/>
              </a:ext>
            </a:extLst>
          </p:cNvPr>
          <p:cNvSpPr>
            <a:spLocks noGrp="1" noChangeArrowheads="1"/>
          </p:cNvSpPr>
          <p:nvPr>
            <p:ph type="body" idx="1"/>
          </p:nvPr>
        </p:nvSpPr>
        <p:spPr>
          <a:xfrm>
            <a:off x="685800" y="1874520"/>
            <a:ext cx="10845799" cy="4114800"/>
          </a:xfrm>
        </p:spPr>
        <p:txBody>
          <a:bodyPr>
            <a:normAutofit/>
          </a:bodyPr>
          <a:lstStyle/>
          <a:p>
            <a:pPr eaLnBrk="1" hangingPunct="1"/>
            <a:r>
              <a:rPr lang="en-US" altLang="en-US" dirty="0">
                <a:solidFill>
                  <a:schemeClr val="accent5">
                    <a:lumMod val="50000"/>
                  </a:schemeClr>
                </a:solidFill>
              </a:rPr>
              <a:t>Standard chemotherapy regimens</a:t>
            </a:r>
          </a:p>
          <a:p>
            <a:pPr lvl="1" eaLnBrk="1" hangingPunct="1"/>
            <a:r>
              <a:rPr lang="en-US" altLang="en-US" dirty="0">
                <a:solidFill>
                  <a:schemeClr val="accent5">
                    <a:lumMod val="50000"/>
                  </a:schemeClr>
                </a:solidFill>
                <a:ea typeface="ＭＳ Ｐゴシック" panose="020B0600070205080204" pitchFamily="34" charset="-128"/>
              </a:rPr>
              <a:t>Non-Hodgkin lymphoma and breast cancer (standard doxorubicin and –taxane based therapies with grade 3 and 4 mucositis: 3–10%)</a:t>
            </a:r>
          </a:p>
          <a:p>
            <a:pPr eaLnBrk="1" hangingPunct="1"/>
            <a:r>
              <a:rPr lang="en-US" altLang="en-US" dirty="0">
                <a:solidFill>
                  <a:schemeClr val="accent5">
                    <a:lumMod val="50000"/>
                  </a:schemeClr>
                </a:solidFill>
              </a:rPr>
              <a:t>HDC + HSCT </a:t>
            </a:r>
          </a:p>
          <a:p>
            <a:pPr lvl="1" eaLnBrk="1" hangingPunct="1"/>
            <a:r>
              <a:rPr lang="en-US" altLang="en-US" dirty="0">
                <a:solidFill>
                  <a:schemeClr val="accent5">
                    <a:lumMod val="50000"/>
                  </a:schemeClr>
                </a:solidFill>
                <a:ea typeface="ＭＳ Ｐゴシック" panose="020B0600070205080204" pitchFamily="34" charset="-128"/>
              </a:rPr>
              <a:t>Oral mucositis incidence 80% - 100% for any grade</a:t>
            </a:r>
          </a:p>
          <a:p>
            <a:pPr lvl="1" eaLnBrk="1" hangingPunct="1"/>
            <a:r>
              <a:rPr lang="en-US" altLang="en-US" dirty="0">
                <a:solidFill>
                  <a:schemeClr val="accent5">
                    <a:lumMod val="50000"/>
                  </a:schemeClr>
                </a:solidFill>
                <a:ea typeface="ＭＳ Ｐゴシック" panose="020B0600070205080204" pitchFamily="34" charset="-128"/>
              </a:rPr>
              <a:t>30-50% Grade 3 and 4 oral mucositis without TBI</a:t>
            </a:r>
          </a:p>
          <a:p>
            <a:pPr lvl="1" eaLnBrk="1" hangingPunct="1"/>
            <a:r>
              <a:rPr lang="en-US" altLang="en-US" dirty="0">
                <a:solidFill>
                  <a:schemeClr val="accent5">
                    <a:lumMod val="50000"/>
                  </a:schemeClr>
                </a:solidFill>
                <a:ea typeface="ＭＳ Ｐゴシック" panose="020B0600070205080204" pitchFamily="34" charset="-128"/>
              </a:rPr>
              <a:t>&gt;60% Grade 3 and 4 oral mucositis with TBI</a:t>
            </a:r>
          </a:p>
          <a:p>
            <a:pPr eaLnBrk="1" hangingPunct="1"/>
            <a:r>
              <a:rPr lang="en-US" altLang="en-US" dirty="0">
                <a:solidFill>
                  <a:schemeClr val="accent5">
                    <a:lumMod val="50000"/>
                  </a:schemeClr>
                </a:solidFill>
              </a:rPr>
              <a:t>RT for head and neck cancer</a:t>
            </a:r>
          </a:p>
          <a:p>
            <a:pPr lvl="1" eaLnBrk="1" hangingPunct="1"/>
            <a:r>
              <a:rPr lang="en-US" altLang="en-US" dirty="0">
                <a:solidFill>
                  <a:schemeClr val="accent5">
                    <a:lumMod val="50000"/>
                  </a:schemeClr>
                </a:solidFill>
                <a:ea typeface="ＭＳ Ｐゴシック" panose="020B0600070205080204" pitchFamily="34" charset="-128"/>
              </a:rPr>
              <a:t>Near 100%</a:t>
            </a:r>
          </a:p>
        </p:txBody>
      </p:sp>
      <p:sp>
        <p:nvSpPr>
          <p:cNvPr id="2" name="TextBox 1">
            <a:extLst>
              <a:ext uri="{FF2B5EF4-FFF2-40B4-BE49-F238E27FC236}">
                <a16:creationId xmlns:a16="http://schemas.microsoft.com/office/drawing/2014/main" id="{469B9302-9A1D-AE42-9B44-015472161580}"/>
              </a:ext>
            </a:extLst>
          </p:cNvPr>
          <p:cNvSpPr txBox="1"/>
          <p:nvPr/>
        </p:nvSpPr>
        <p:spPr>
          <a:xfrm>
            <a:off x="685801" y="6426558"/>
            <a:ext cx="6796824" cy="646331"/>
          </a:xfrm>
          <a:prstGeom prst="rect">
            <a:avLst/>
          </a:prstGeom>
          <a:noFill/>
        </p:spPr>
        <p:txBody>
          <a:bodyPr wrap="square" rtlCol="0">
            <a:spAutoFit/>
          </a:bodyPr>
          <a:lstStyle/>
          <a:p>
            <a:r>
              <a:rPr lang="en-US" dirty="0" err="1"/>
              <a:t>Lalla</a:t>
            </a:r>
            <a:r>
              <a:rPr lang="en-US" dirty="0"/>
              <a:t> R, et al. Cancer 2014;120:1453–61</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69B93CF-C4DB-4B50-B849-82D75FB33222}"/>
              </a:ext>
            </a:extLst>
          </p:cNvPr>
          <p:cNvSpPr>
            <a:spLocks noGrp="1" noChangeArrowheads="1"/>
          </p:cNvSpPr>
          <p:nvPr>
            <p:ph type="title"/>
          </p:nvPr>
        </p:nvSpPr>
        <p:spPr>
          <a:xfrm>
            <a:off x="515111" y="0"/>
            <a:ext cx="8229600" cy="1143000"/>
          </a:xfrm>
        </p:spPr>
        <p:txBody>
          <a:bodyPr>
            <a:normAutofit/>
          </a:bodyPr>
          <a:lstStyle/>
          <a:p>
            <a:pPr eaLnBrk="1" hangingPunct="1"/>
            <a:r>
              <a:rPr lang="en-US" altLang="en-US" sz="4000" dirty="0">
                <a:solidFill>
                  <a:srgbClr val="002060"/>
                </a:solidFill>
                <a:latin typeface="+mn-lt"/>
              </a:rPr>
              <a:t>WHO Oral Mucositis Scale</a:t>
            </a:r>
          </a:p>
        </p:txBody>
      </p:sp>
      <p:sp>
        <p:nvSpPr>
          <p:cNvPr id="107523" name="Rectangle 3">
            <a:extLst>
              <a:ext uri="{FF2B5EF4-FFF2-40B4-BE49-F238E27FC236}">
                <a16:creationId xmlns:a16="http://schemas.microsoft.com/office/drawing/2014/main" id="{FB084662-2339-47F3-9CFF-EFD2C6E240EA}"/>
              </a:ext>
            </a:extLst>
          </p:cNvPr>
          <p:cNvSpPr>
            <a:spLocks noGrp="1" noChangeArrowheads="1"/>
          </p:cNvSpPr>
          <p:nvPr>
            <p:ph type="body" sz="half" idx="1"/>
          </p:nvPr>
        </p:nvSpPr>
        <p:spPr>
          <a:xfrm>
            <a:off x="515111" y="821183"/>
            <a:ext cx="11008531" cy="5836095"/>
          </a:xfrm>
        </p:spPr>
        <p:txBody>
          <a:bodyPr/>
          <a:lstStyle/>
          <a:p>
            <a:pPr marL="457200" lvl="1" indent="0">
              <a:buNone/>
              <a:defRPr/>
            </a:pPr>
            <a:r>
              <a:rPr lang="en-US" altLang="en-US" dirty="0">
                <a:solidFill>
                  <a:srgbClr val="002060"/>
                </a:solidFill>
                <a:ea typeface="ＭＳ Ｐゴシック" panose="020B0600070205080204" pitchFamily="34" charset="-128"/>
              </a:rPr>
              <a:t>- Grade 0: No changes</a:t>
            </a:r>
          </a:p>
          <a:p>
            <a:pPr marL="457200" lvl="1" indent="0">
              <a:buNone/>
              <a:defRPr/>
            </a:pPr>
            <a:r>
              <a:rPr lang="en-US" altLang="en-US" dirty="0">
                <a:solidFill>
                  <a:srgbClr val="002060"/>
                </a:solidFill>
                <a:ea typeface="ＭＳ Ｐゴシック" panose="020B0600070205080204" pitchFamily="34" charset="-128"/>
              </a:rPr>
              <a:t>- Grade 1: Soreness/erythema 	</a:t>
            </a:r>
            <a:r>
              <a:rPr lang="en-US" altLang="en-US" dirty="0">
                <a:ea typeface="ＭＳ Ｐゴシック" panose="020B0600070205080204" pitchFamily="34" charset="-128"/>
              </a:rPr>
              <a:t>	</a:t>
            </a:r>
            <a:r>
              <a:rPr lang="en-US" altLang="en-US" dirty="0">
                <a:solidFill>
                  <a:srgbClr val="002060"/>
                </a:solidFill>
                <a:ea typeface="ＭＳ Ｐゴシック" panose="020B0600070205080204" pitchFamily="34" charset="-128"/>
              </a:rPr>
              <a:t>- Grade 2:   + ulceration / solid foods</a:t>
            </a:r>
          </a:p>
          <a:p>
            <a:pPr marL="800100" lvl="1" indent="-342900">
              <a:buNone/>
              <a:defRPr/>
            </a:pPr>
            <a:r>
              <a:rPr lang="en-US" altLang="en-US" sz="1400" dirty="0">
                <a:ea typeface="ＭＳ Ｐゴシック" panose="020B0600070205080204" pitchFamily="34" charset="-128"/>
              </a:rPr>
              <a:t>								</a:t>
            </a:r>
          </a:p>
          <a:p>
            <a:pPr marL="800100" lvl="1" indent="-342900">
              <a:defRPr/>
            </a:pPr>
            <a:endParaRPr lang="en-US" altLang="en-US" sz="1400" dirty="0">
              <a:ea typeface="ＭＳ Ｐゴシック" panose="020B0600070205080204" pitchFamily="34" charset="-128"/>
            </a:endParaRPr>
          </a:p>
          <a:p>
            <a:pPr marL="800100" lvl="1" indent="-342900">
              <a:defRPr/>
            </a:pPr>
            <a:endParaRPr lang="en-US" altLang="en-US" sz="1400" dirty="0">
              <a:ea typeface="ＭＳ Ｐゴシック" panose="020B0600070205080204" pitchFamily="34" charset="-128"/>
            </a:endParaRPr>
          </a:p>
          <a:p>
            <a:pPr marL="800100" lvl="1" indent="-342900">
              <a:defRPr/>
            </a:pPr>
            <a:endParaRPr lang="en-US" altLang="en-US" sz="1400" dirty="0">
              <a:ea typeface="ＭＳ Ｐゴシック" panose="020B0600070205080204" pitchFamily="34" charset="-128"/>
            </a:endParaRPr>
          </a:p>
          <a:p>
            <a:pPr marL="800100" lvl="1" indent="-342900">
              <a:defRPr/>
            </a:pPr>
            <a:endParaRPr lang="en-US" altLang="en-US" sz="1400" dirty="0">
              <a:ea typeface="ＭＳ Ｐゴシック" panose="020B0600070205080204" pitchFamily="34" charset="-128"/>
            </a:endParaRPr>
          </a:p>
          <a:p>
            <a:pPr marL="800100" lvl="1" indent="-342900">
              <a:defRPr/>
            </a:pPr>
            <a:endParaRPr lang="en-US" altLang="en-US" sz="1400" dirty="0">
              <a:ea typeface="ＭＳ Ｐゴシック" panose="020B0600070205080204" pitchFamily="34" charset="-128"/>
            </a:endParaRPr>
          </a:p>
          <a:p>
            <a:pPr marL="457200" lvl="1" indent="0">
              <a:buNone/>
              <a:defRPr/>
            </a:pPr>
            <a:endParaRPr lang="en-US" altLang="en-US" sz="1800" dirty="0">
              <a:ea typeface="ＭＳ Ｐゴシック" panose="020B0600070205080204" pitchFamily="34" charset="-128"/>
            </a:endParaRPr>
          </a:p>
          <a:p>
            <a:pPr marL="457200" lvl="1" indent="0">
              <a:buNone/>
              <a:defRPr/>
            </a:pPr>
            <a:endParaRPr lang="en-US" altLang="en-US" sz="1800" dirty="0">
              <a:ea typeface="ＭＳ Ｐゴシック" panose="020B0600070205080204" pitchFamily="34" charset="-128"/>
            </a:endParaRPr>
          </a:p>
          <a:p>
            <a:pPr marL="457200" lvl="1" indent="0">
              <a:buNone/>
              <a:defRPr/>
            </a:pPr>
            <a:r>
              <a:rPr lang="en-US" altLang="en-US" dirty="0">
                <a:solidFill>
                  <a:srgbClr val="002060"/>
                </a:solidFill>
                <a:ea typeface="ＭＳ Ｐゴシック" panose="020B0600070205080204" pitchFamily="34" charset="-128"/>
              </a:rPr>
              <a:t>- Grade 3: 	/ liquid diet </a:t>
            </a:r>
            <a:r>
              <a:rPr lang="en-US" altLang="en-US" dirty="0">
                <a:ea typeface="ＭＳ Ｐゴシック" panose="020B0600070205080204" pitchFamily="34" charset="-128"/>
              </a:rPr>
              <a:t>			</a:t>
            </a:r>
            <a:r>
              <a:rPr lang="en-US" altLang="en-US" dirty="0">
                <a:solidFill>
                  <a:srgbClr val="002060"/>
                </a:solidFill>
                <a:ea typeface="ＭＳ Ｐゴシック" panose="020B0600070205080204" pitchFamily="34" charset="-128"/>
              </a:rPr>
              <a:t>- Grade 4: / alimentation not possible </a:t>
            </a:r>
          </a:p>
        </p:txBody>
      </p:sp>
      <p:pic>
        <p:nvPicPr>
          <p:cNvPr id="12293" name="Picture 5">
            <a:extLst>
              <a:ext uri="{FF2B5EF4-FFF2-40B4-BE49-F238E27FC236}">
                <a16:creationId xmlns:a16="http://schemas.microsoft.com/office/drawing/2014/main" id="{BA2A4DE5-7917-4CBD-8767-2A736F158B4A}"/>
              </a:ext>
            </a:extLst>
          </p:cNvPr>
          <p:cNvPicPr>
            <a:picLocks noChangeAspect="1" noChangeArrowheads="1"/>
          </p:cNvPicPr>
          <p:nvPr/>
        </p:nvPicPr>
        <p:blipFill rotWithShape="1">
          <a:blip r:embed="rId2">
            <a:lum bright="6000"/>
            <a:extLst>
              <a:ext uri="{28A0092B-C50C-407E-A947-70E740481C1C}">
                <a14:useLocalDpi xmlns:a14="http://schemas.microsoft.com/office/drawing/2010/main" val="0"/>
              </a:ext>
            </a:extLst>
          </a:blip>
          <a:srcRect t="438"/>
          <a:stretch/>
        </p:blipFill>
        <p:spPr bwMode="auto">
          <a:xfrm>
            <a:off x="6859999" y="4166452"/>
            <a:ext cx="2940824" cy="269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690165A-EA3B-8A4B-ACBF-01CE8C0961B2}"/>
              </a:ext>
            </a:extLst>
          </p:cNvPr>
          <p:cNvPicPr/>
          <p:nvPr/>
        </p:nvPicPr>
        <p:blipFill rotWithShape="1">
          <a:blip r:embed="rId3" cstate="print">
            <a:extLst>
              <a:ext uri="{28A0092B-C50C-407E-A947-70E740481C1C}">
                <a14:useLocalDpi xmlns:a14="http://schemas.microsoft.com/office/drawing/2010/main" val="0"/>
              </a:ext>
            </a:extLst>
          </a:blip>
          <a:srcRect l="21136" t="18794" r="18039" b="21382"/>
          <a:stretch/>
        </p:blipFill>
        <p:spPr bwMode="auto">
          <a:xfrm>
            <a:off x="876205" y="4192270"/>
            <a:ext cx="3613785" cy="266573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193C903C-7183-B94F-8600-3EEFEAE66F43}"/>
              </a:ext>
            </a:extLst>
          </p:cNvPr>
          <p:cNvPicPr/>
          <p:nvPr/>
        </p:nvPicPr>
        <p:blipFill rotWithShape="1">
          <a:blip r:embed="rId4" cstate="print">
            <a:extLst>
              <a:ext uri="{28A0092B-C50C-407E-A947-70E740481C1C}">
                <a14:useLocalDpi xmlns:a14="http://schemas.microsoft.com/office/drawing/2010/main" val="0"/>
              </a:ext>
            </a:extLst>
          </a:blip>
          <a:srcRect l="18265" t="23583" r="23342" b="3379"/>
          <a:stretch/>
        </p:blipFill>
        <p:spPr bwMode="auto">
          <a:xfrm>
            <a:off x="6859999" y="1534072"/>
            <a:ext cx="2940824" cy="2305318"/>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DC814C39-6299-7949-9AAD-8AD0CA9F3D4E}"/>
              </a:ext>
            </a:extLst>
          </p:cNvPr>
          <p:cNvPicPr/>
          <p:nvPr/>
        </p:nvPicPr>
        <p:blipFill rotWithShape="1">
          <a:blip r:embed="rId5" cstate="print">
            <a:extLst>
              <a:ext uri="{28A0092B-C50C-407E-A947-70E740481C1C}">
                <a14:useLocalDpi xmlns:a14="http://schemas.microsoft.com/office/drawing/2010/main" val="0"/>
              </a:ext>
            </a:extLst>
          </a:blip>
          <a:srcRect l="34937" t="26859" r="36874" b="35549"/>
          <a:stretch/>
        </p:blipFill>
        <p:spPr bwMode="auto">
          <a:xfrm>
            <a:off x="1009236" y="1638715"/>
            <a:ext cx="3176397" cy="2057400"/>
          </a:xfrm>
          <a:prstGeom prst="rect">
            <a:avLst/>
          </a:prstGeom>
          <a:ln>
            <a:noFill/>
          </a:ln>
          <a:extLst>
            <a:ext uri="{53640926-AAD7-44D8-BBD7-CCE9431645EC}">
              <a14:shadowObscured xmlns:a14="http://schemas.microsoft.com/office/drawing/2010/main"/>
            </a:ext>
          </a:extLst>
        </p:spPr>
      </p:pic>
    </p:spTree>
  </p:cSld>
  <p:clrMapOvr>
    <a:masterClrMapping/>
  </p:clrMapOvr>
  <p:transition advTm="29712"/>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s_buccal  mucosa">
            <a:extLst>
              <a:ext uri="{FF2B5EF4-FFF2-40B4-BE49-F238E27FC236}">
                <a16:creationId xmlns:a16="http://schemas.microsoft.com/office/drawing/2014/main" id="{3B38C6A6-D5CF-4DC3-A1EB-5060C7F08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70807" cy="41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3" descr="dry-mouth.jpg">
            <a:extLst>
              <a:ext uri="{FF2B5EF4-FFF2-40B4-BE49-F238E27FC236}">
                <a16:creationId xmlns:a16="http://schemas.microsoft.com/office/drawing/2014/main" id="{C4AA84F9-4584-A641-8E33-6EF8DF0637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342163" y="3950225"/>
            <a:ext cx="4154658" cy="2707107"/>
          </a:xfrm>
          <a:prstGeom prst="rect">
            <a:avLst/>
          </a:prstGeom>
        </p:spPr>
      </p:pic>
      <p:pic>
        <p:nvPicPr>
          <p:cNvPr id="4" name="Picture 2" descr="ss_change saliva2">
            <a:extLst>
              <a:ext uri="{FF2B5EF4-FFF2-40B4-BE49-F238E27FC236}">
                <a16:creationId xmlns:a16="http://schemas.microsoft.com/office/drawing/2014/main" id="{37675BD0-64FB-4F4F-951F-AB53FA32EA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2163" y="245502"/>
            <a:ext cx="4154658" cy="3113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a:extLst>
              <a:ext uri="{FF2B5EF4-FFF2-40B4-BE49-F238E27FC236}">
                <a16:creationId xmlns:a16="http://schemas.microsoft.com/office/drawing/2014/main" id="{AD1F38A9-48D2-4417-87A8-7C6177A042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7150"/>
            <a:ext cx="90678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639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45A779A-24E1-4B96-96C8-343DE59EFBE6}"/>
              </a:ext>
            </a:extLst>
          </p:cNvPr>
          <p:cNvSpPr>
            <a:spLocks noGrp="1" noChangeArrowheads="1"/>
          </p:cNvSpPr>
          <p:nvPr>
            <p:ph type="title"/>
          </p:nvPr>
        </p:nvSpPr>
        <p:spPr>
          <a:xfrm>
            <a:off x="3606774" y="0"/>
            <a:ext cx="7807460" cy="982663"/>
          </a:xfrm>
        </p:spPr>
        <p:txBody>
          <a:bodyPr>
            <a:normAutofit/>
          </a:bodyPr>
          <a:lstStyle/>
          <a:p>
            <a:pPr eaLnBrk="1" hangingPunct="1"/>
            <a:r>
              <a:rPr lang="en-US" altLang="en-US" sz="4000" dirty="0">
                <a:solidFill>
                  <a:schemeClr val="accent5">
                    <a:lumMod val="50000"/>
                  </a:schemeClr>
                </a:solidFill>
                <a:latin typeface="Calibri" panose="020F0502020204030204" pitchFamily="34" charset="0"/>
                <a:cs typeface="Calibri" panose="020F0502020204030204" pitchFamily="34" charset="0"/>
              </a:rPr>
              <a:t>Microbial Infection - Fungal</a:t>
            </a:r>
          </a:p>
        </p:txBody>
      </p:sp>
      <p:sp>
        <p:nvSpPr>
          <p:cNvPr id="17411" name="Rectangle 3">
            <a:extLst>
              <a:ext uri="{FF2B5EF4-FFF2-40B4-BE49-F238E27FC236}">
                <a16:creationId xmlns:a16="http://schemas.microsoft.com/office/drawing/2014/main" id="{FD13EA99-14AB-43EA-BFF0-22377776A6F4}"/>
              </a:ext>
            </a:extLst>
          </p:cNvPr>
          <p:cNvSpPr>
            <a:spLocks noGrp="1" noChangeArrowheads="1"/>
          </p:cNvSpPr>
          <p:nvPr>
            <p:ph type="body" idx="1"/>
          </p:nvPr>
        </p:nvSpPr>
        <p:spPr>
          <a:xfrm>
            <a:off x="3606774" y="982663"/>
            <a:ext cx="5327713" cy="4038600"/>
          </a:xfrm>
        </p:spPr>
        <p:txBody>
          <a:bodyPr>
            <a:normAutofit/>
          </a:bodyPr>
          <a:lstStyle/>
          <a:p>
            <a:pPr eaLnBrk="1" hangingPunct="1"/>
            <a:r>
              <a:rPr lang="en-US" altLang="en-US" sz="3200" dirty="0">
                <a:solidFill>
                  <a:schemeClr val="accent5">
                    <a:lumMod val="50000"/>
                  </a:schemeClr>
                </a:solidFill>
              </a:rPr>
              <a:t>Etiology/Appearance</a:t>
            </a:r>
          </a:p>
          <a:p>
            <a:pPr lvl="1" eaLnBrk="1" hangingPunct="1"/>
            <a:r>
              <a:rPr lang="en-US" altLang="en-US" sz="2800" dirty="0">
                <a:solidFill>
                  <a:schemeClr val="accent5">
                    <a:lumMod val="50000"/>
                  </a:schemeClr>
                </a:solidFill>
                <a:ea typeface="ＭＳ Ｐゴシック" panose="020B0600070205080204" pitchFamily="34" charset="-128"/>
              </a:rPr>
              <a:t>Candidiasis </a:t>
            </a:r>
          </a:p>
          <a:p>
            <a:pPr lvl="2" eaLnBrk="1" hangingPunct="1"/>
            <a:r>
              <a:rPr lang="en-US" altLang="en-US" sz="2400" dirty="0">
                <a:solidFill>
                  <a:schemeClr val="accent5">
                    <a:lumMod val="50000"/>
                  </a:schemeClr>
                </a:solidFill>
                <a:ea typeface="ＭＳ Ｐゴシック" panose="020B0600070205080204" pitchFamily="34" charset="-128"/>
              </a:rPr>
              <a:t>Pseudomembranous</a:t>
            </a:r>
          </a:p>
          <a:p>
            <a:pPr lvl="2" eaLnBrk="1" hangingPunct="1"/>
            <a:r>
              <a:rPr lang="en-US" altLang="en-US" sz="2400" dirty="0">
                <a:solidFill>
                  <a:schemeClr val="accent5">
                    <a:lumMod val="50000"/>
                  </a:schemeClr>
                </a:solidFill>
                <a:ea typeface="ＭＳ Ｐゴシック" panose="020B0600070205080204" pitchFamily="34" charset="-128"/>
              </a:rPr>
              <a:t>Erythematous</a:t>
            </a:r>
          </a:p>
          <a:p>
            <a:pPr lvl="2" eaLnBrk="1" hangingPunct="1"/>
            <a:r>
              <a:rPr lang="en-US" altLang="en-US" sz="2400" dirty="0">
                <a:solidFill>
                  <a:schemeClr val="accent5">
                    <a:lumMod val="50000"/>
                  </a:schemeClr>
                </a:solidFill>
                <a:ea typeface="ＭＳ Ｐゴシック" panose="020B0600070205080204" pitchFamily="34" charset="-128"/>
              </a:rPr>
              <a:t>Hyperplastic</a:t>
            </a:r>
          </a:p>
          <a:p>
            <a:pPr lvl="2" eaLnBrk="1" hangingPunct="1"/>
            <a:r>
              <a:rPr lang="en-US" altLang="en-US" sz="2400" dirty="0">
                <a:solidFill>
                  <a:schemeClr val="accent5">
                    <a:lumMod val="50000"/>
                  </a:schemeClr>
                </a:solidFill>
                <a:ea typeface="ＭＳ Ｐゴシック" panose="020B0600070205080204" pitchFamily="34" charset="-128"/>
              </a:rPr>
              <a:t>Angular Cheilitis</a:t>
            </a:r>
          </a:p>
          <a:p>
            <a:pPr lvl="1" eaLnBrk="1" hangingPunct="1"/>
            <a:r>
              <a:rPr lang="en-US" altLang="en-US" sz="2800" dirty="0">
                <a:solidFill>
                  <a:schemeClr val="accent5">
                    <a:lumMod val="50000"/>
                  </a:schemeClr>
                </a:solidFill>
                <a:ea typeface="ＭＳ Ｐゴシック" panose="020B0600070205080204" pitchFamily="34" charset="-128"/>
              </a:rPr>
              <a:t>Deep Fungal Infection</a:t>
            </a:r>
          </a:p>
          <a:p>
            <a:pPr lvl="2" eaLnBrk="1" hangingPunct="1"/>
            <a:r>
              <a:rPr lang="en-US" altLang="en-US" sz="2400" dirty="0">
                <a:solidFill>
                  <a:schemeClr val="accent5">
                    <a:lumMod val="50000"/>
                  </a:schemeClr>
                </a:solidFill>
                <a:ea typeface="ＭＳ Ｐゴシック" panose="020B0600070205080204" pitchFamily="34" charset="-128"/>
              </a:rPr>
              <a:t>Solitary Lesion</a:t>
            </a:r>
          </a:p>
        </p:txBody>
      </p:sp>
      <p:grpSp>
        <p:nvGrpSpPr>
          <p:cNvPr id="5" name="Group 4">
            <a:extLst>
              <a:ext uri="{FF2B5EF4-FFF2-40B4-BE49-F238E27FC236}">
                <a16:creationId xmlns:a16="http://schemas.microsoft.com/office/drawing/2014/main" id="{AA886799-8FD7-4631-B57C-50C493D7AA5C}"/>
              </a:ext>
            </a:extLst>
          </p:cNvPr>
          <p:cNvGrpSpPr/>
          <p:nvPr/>
        </p:nvGrpSpPr>
        <p:grpSpPr>
          <a:xfrm>
            <a:off x="446075" y="-1"/>
            <a:ext cx="2746208" cy="6377253"/>
            <a:chOff x="9041841" y="183884"/>
            <a:chExt cx="2746208" cy="6377253"/>
          </a:xfrm>
        </p:grpSpPr>
        <p:pic>
          <p:nvPicPr>
            <p:cNvPr id="17413" name="Picture 5" descr="mucositis">
              <a:extLst>
                <a:ext uri="{FF2B5EF4-FFF2-40B4-BE49-F238E27FC236}">
                  <a16:creationId xmlns:a16="http://schemas.microsoft.com/office/drawing/2014/main" id="{4778D462-E805-4D7A-928B-4B436A086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1841" y="2421421"/>
              <a:ext cx="2746208" cy="216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hyperplastic">
              <a:extLst>
                <a:ext uri="{FF2B5EF4-FFF2-40B4-BE49-F238E27FC236}">
                  <a16:creationId xmlns:a16="http://schemas.microsoft.com/office/drawing/2014/main" id="{C9B651D1-B1A9-41C2-B7C8-989518E63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1841" y="183884"/>
              <a:ext cx="2746208" cy="199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psuedomem">
              <a:extLst>
                <a:ext uri="{FF2B5EF4-FFF2-40B4-BE49-F238E27FC236}">
                  <a16:creationId xmlns:a16="http://schemas.microsoft.com/office/drawing/2014/main" id="{55DDA143-D2A9-4C2B-BC7C-3FBB25D5B1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008"/>
            <a:stretch/>
          </p:blipFill>
          <p:spPr bwMode="auto">
            <a:xfrm>
              <a:off x="9041841" y="4831180"/>
              <a:ext cx="2746208" cy="172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3511952F-C5F3-4B17-936E-04E96EEC50BC}"/>
              </a:ext>
            </a:extLst>
          </p:cNvPr>
          <p:cNvGrpSpPr/>
          <p:nvPr/>
        </p:nvGrpSpPr>
        <p:grpSpPr>
          <a:xfrm>
            <a:off x="3606775" y="4647295"/>
            <a:ext cx="8627349" cy="1729957"/>
            <a:chOff x="201976" y="4887669"/>
            <a:chExt cx="8627349" cy="1729957"/>
          </a:xfrm>
        </p:grpSpPr>
        <p:pic>
          <p:nvPicPr>
            <p:cNvPr id="14" name="Picture 6" descr="ss-ang_cheilitis">
              <a:extLst>
                <a:ext uri="{FF2B5EF4-FFF2-40B4-BE49-F238E27FC236}">
                  <a16:creationId xmlns:a16="http://schemas.microsoft.com/office/drawing/2014/main" id="{6CE08E60-80A9-4DA4-9377-DD61E6C95D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788"/>
            <a:stretch/>
          </p:blipFill>
          <p:spPr bwMode="auto">
            <a:xfrm>
              <a:off x="6477877" y="4887669"/>
              <a:ext cx="2351448" cy="172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histoplasmosis">
              <a:extLst>
                <a:ext uri="{FF2B5EF4-FFF2-40B4-BE49-F238E27FC236}">
                  <a16:creationId xmlns:a16="http://schemas.microsoft.com/office/drawing/2014/main" id="{4C5ADD22-ED5B-4E8A-B311-32423594EB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0656"/>
            <a:stretch/>
          </p:blipFill>
          <p:spPr bwMode="auto">
            <a:xfrm>
              <a:off x="201976" y="4887669"/>
              <a:ext cx="2702023" cy="172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histoplasmosis">
              <a:extLst>
                <a:ext uri="{FF2B5EF4-FFF2-40B4-BE49-F238E27FC236}">
                  <a16:creationId xmlns:a16="http://schemas.microsoft.com/office/drawing/2014/main" id="{5481CBE7-8E1D-47A7-8495-FC9690AB56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873"/>
            <a:stretch/>
          </p:blipFill>
          <p:spPr bwMode="auto">
            <a:xfrm>
              <a:off x="3318490" y="4887669"/>
              <a:ext cx="2744895" cy="172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663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C509399-5A0E-4903-815F-0725C812745E}"/>
              </a:ext>
            </a:extLst>
          </p:cNvPr>
          <p:cNvSpPr>
            <a:spLocks noGrp="1" noChangeArrowheads="1"/>
          </p:cNvSpPr>
          <p:nvPr>
            <p:ph type="title"/>
          </p:nvPr>
        </p:nvSpPr>
        <p:spPr>
          <a:xfrm>
            <a:off x="3732882" y="372493"/>
            <a:ext cx="7086600" cy="838200"/>
          </a:xfrm>
        </p:spPr>
        <p:txBody>
          <a:bodyPr>
            <a:normAutofit/>
          </a:bodyPr>
          <a:lstStyle/>
          <a:p>
            <a:pPr eaLnBrk="1" hangingPunct="1"/>
            <a:r>
              <a:rPr lang="en-US" altLang="en-US" dirty="0">
                <a:solidFill>
                  <a:schemeClr val="accent5">
                    <a:lumMod val="50000"/>
                  </a:schemeClr>
                </a:solidFill>
                <a:latin typeface="Calibri" panose="020F0502020204030204" pitchFamily="34" charset="0"/>
                <a:cs typeface="Calibri" panose="020F0502020204030204" pitchFamily="34" charset="0"/>
              </a:rPr>
              <a:t>Microbial Infection - Viral</a:t>
            </a:r>
          </a:p>
        </p:txBody>
      </p:sp>
      <p:sp>
        <p:nvSpPr>
          <p:cNvPr id="18435" name="Rectangle 3">
            <a:extLst>
              <a:ext uri="{FF2B5EF4-FFF2-40B4-BE49-F238E27FC236}">
                <a16:creationId xmlns:a16="http://schemas.microsoft.com/office/drawing/2014/main" id="{D3F0C988-6D67-49CD-AFA3-01D120A49CE0}"/>
              </a:ext>
            </a:extLst>
          </p:cNvPr>
          <p:cNvSpPr>
            <a:spLocks noGrp="1" noChangeArrowheads="1"/>
          </p:cNvSpPr>
          <p:nvPr>
            <p:ph type="body" idx="1"/>
          </p:nvPr>
        </p:nvSpPr>
        <p:spPr>
          <a:xfrm>
            <a:off x="3732882" y="1371600"/>
            <a:ext cx="5455186" cy="4114800"/>
          </a:xfrm>
        </p:spPr>
        <p:txBody>
          <a:bodyPr>
            <a:normAutofit/>
          </a:bodyPr>
          <a:lstStyle/>
          <a:p>
            <a:pPr eaLnBrk="1" hangingPunct="1"/>
            <a:r>
              <a:rPr lang="en-US" altLang="en-US" sz="3600" dirty="0">
                <a:solidFill>
                  <a:schemeClr val="accent5">
                    <a:lumMod val="50000"/>
                  </a:schemeClr>
                </a:solidFill>
              </a:rPr>
              <a:t>Etiology/Appearance</a:t>
            </a:r>
          </a:p>
          <a:p>
            <a:pPr lvl="1" eaLnBrk="1" hangingPunct="1"/>
            <a:r>
              <a:rPr lang="en-US" altLang="en-US" sz="3200" dirty="0">
                <a:solidFill>
                  <a:schemeClr val="accent5">
                    <a:lumMod val="50000"/>
                  </a:schemeClr>
                </a:solidFill>
                <a:ea typeface="ＭＳ Ｐゴシック" panose="020B0600070205080204" pitchFamily="34" charset="-128"/>
              </a:rPr>
              <a:t>Herpes Simplex Virus</a:t>
            </a:r>
          </a:p>
          <a:p>
            <a:pPr lvl="1" eaLnBrk="1" hangingPunct="1"/>
            <a:r>
              <a:rPr lang="en-US" altLang="en-US" sz="3200" dirty="0">
                <a:solidFill>
                  <a:schemeClr val="accent5">
                    <a:lumMod val="50000"/>
                  </a:schemeClr>
                </a:solidFill>
                <a:ea typeface="ＭＳ Ｐゴシック" panose="020B0600070205080204" pitchFamily="34" charset="-128"/>
              </a:rPr>
              <a:t>Other Herpesviruses </a:t>
            </a:r>
          </a:p>
          <a:p>
            <a:pPr lvl="2" eaLnBrk="1" hangingPunct="1"/>
            <a:r>
              <a:rPr lang="en-US" altLang="en-US" sz="2800" dirty="0">
                <a:solidFill>
                  <a:schemeClr val="accent5">
                    <a:lumMod val="50000"/>
                  </a:schemeClr>
                </a:solidFill>
                <a:ea typeface="ＭＳ Ｐゴシック" panose="020B0600070205080204" pitchFamily="34" charset="-128"/>
              </a:rPr>
              <a:t>VZV </a:t>
            </a:r>
          </a:p>
          <a:p>
            <a:pPr lvl="2" eaLnBrk="1" hangingPunct="1"/>
            <a:r>
              <a:rPr lang="en-US" altLang="en-US" sz="2800" dirty="0">
                <a:solidFill>
                  <a:schemeClr val="accent5">
                    <a:lumMod val="50000"/>
                  </a:schemeClr>
                </a:solidFill>
                <a:ea typeface="ＭＳ Ｐゴシック" panose="020B0600070205080204" pitchFamily="34" charset="-128"/>
              </a:rPr>
              <a:t>EBV </a:t>
            </a:r>
          </a:p>
          <a:p>
            <a:pPr lvl="2" eaLnBrk="1" hangingPunct="1"/>
            <a:r>
              <a:rPr lang="en-US" altLang="en-US" sz="2800" dirty="0">
                <a:solidFill>
                  <a:schemeClr val="accent5">
                    <a:lumMod val="50000"/>
                  </a:schemeClr>
                </a:solidFill>
                <a:ea typeface="ＭＳ Ｐゴシック" panose="020B0600070205080204" pitchFamily="34" charset="-128"/>
              </a:rPr>
              <a:t>CMV</a:t>
            </a:r>
          </a:p>
        </p:txBody>
      </p:sp>
      <p:grpSp>
        <p:nvGrpSpPr>
          <p:cNvPr id="2" name="Group 1">
            <a:extLst>
              <a:ext uri="{FF2B5EF4-FFF2-40B4-BE49-F238E27FC236}">
                <a16:creationId xmlns:a16="http://schemas.microsoft.com/office/drawing/2014/main" id="{2B1A5B66-1E04-458A-B42D-93CC382D7EBA}"/>
              </a:ext>
            </a:extLst>
          </p:cNvPr>
          <p:cNvGrpSpPr/>
          <p:nvPr/>
        </p:nvGrpSpPr>
        <p:grpSpPr>
          <a:xfrm>
            <a:off x="435573" y="0"/>
            <a:ext cx="2474092" cy="6858000"/>
            <a:chOff x="8113923" y="0"/>
            <a:chExt cx="2441448" cy="6767512"/>
          </a:xfrm>
        </p:grpSpPr>
        <p:pic>
          <p:nvPicPr>
            <p:cNvPr id="18436" name="Picture 4" descr="herpes">
              <a:extLst>
                <a:ext uri="{FF2B5EF4-FFF2-40B4-BE49-F238E27FC236}">
                  <a16:creationId xmlns:a16="http://schemas.microsoft.com/office/drawing/2014/main" id="{3EEC9F97-C81A-4926-93D9-522317AC6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3923" y="0"/>
              <a:ext cx="2441448" cy="218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herpetic">
              <a:extLst>
                <a:ext uri="{FF2B5EF4-FFF2-40B4-BE49-F238E27FC236}">
                  <a16:creationId xmlns:a16="http://schemas.microsoft.com/office/drawing/2014/main" id="{386954EC-858E-47B6-8DE1-043ECDF42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3923" y="2288022"/>
              <a:ext cx="2441448" cy="242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hairyleukoplakia">
              <a:extLst>
                <a:ext uri="{FF2B5EF4-FFF2-40B4-BE49-F238E27FC236}">
                  <a16:creationId xmlns:a16="http://schemas.microsoft.com/office/drawing/2014/main" id="{B9EEC633-938B-4648-B17C-37978E966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5447" y="4811712"/>
              <a:ext cx="24384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30233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noFill/>
        </p:spPr>
        <p:txBody>
          <a:bodyPr rtlCol="0">
            <a:normAutofit/>
          </a:bodyPr>
          <a:lstStyle/>
          <a:p>
            <a:pPr algn="ctr">
              <a:defRPr/>
            </a:pPr>
            <a:r>
              <a:rPr lang="en-US" altLang="en-US" b="1" dirty="0">
                <a:solidFill>
                  <a:srgbClr val="C00000"/>
                </a:solidFill>
                <a:latin typeface="+mn-lt"/>
              </a:rPr>
              <a:t>Oral Cavity and Pharynx </a:t>
            </a:r>
            <a:br>
              <a:rPr lang="en-US" altLang="en-US" b="1" dirty="0">
                <a:solidFill>
                  <a:srgbClr val="C00000"/>
                </a:solidFill>
                <a:latin typeface="+mn-lt"/>
              </a:rPr>
            </a:br>
            <a:r>
              <a:rPr lang="en-US" altLang="en-US" b="1" dirty="0">
                <a:solidFill>
                  <a:srgbClr val="C00000"/>
                </a:solidFill>
                <a:latin typeface="+mn-lt"/>
              </a:rPr>
              <a:t>CANCER STATISTICS</a:t>
            </a:r>
            <a:endParaRPr lang="en-US" altLang="en-US" sz="1350" dirty="0">
              <a:solidFill>
                <a:srgbClr val="C00000"/>
              </a:solidFill>
              <a:latin typeface="+mn-lt"/>
            </a:endParaRPr>
          </a:p>
        </p:txBody>
      </p:sp>
      <p:sp>
        <p:nvSpPr>
          <p:cNvPr id="7171" name="Rectangle 3"/>
          <p:cNvSpPr>
            <a:spLocks noGrp="1" noChangeArrowheads="1"/>
          </p:cNvSpPr>
          <p:nvPr>
            <p:ph idx="1"/>
          </p:nvPr>
        </p:nvSpPr>
        <p:spPr>
          <a:xfrm>
            <a:off x="838200" y="1690688"/>
            <a:ext cx="10515600" cy="4356427"/>
          </a:xfrm>
        </p:spPr>
        <p:txBody>
          <a:bodyPr>
            <a:normAutofit/>
          </a:bodyPr>
          <a:lstStyle/>
          <a:p>
            <a:pPr lvl="3" eaLnBrk="1" hangingPunct="1">
              <a:lnSpc>
                <a:spcPct val="55000"/>
              </a:lnSpc>
              <a:buFont typeface="Wingdings" charset="0"/>
              <a:buNone/>
            </a:pPr>
            <a:endParaRPr lang="en-US" u="sng" dirty="0">
              <a:solidFill>
                <a:srgbClr val="000090"/>
              </a:solidFill>
              <a:latin typeface="Calibri" charset="0"/>
            </a:endParaRPr>
          </a:p>
          <a:p>
            <a:r>
              <a:rPr lang="en-US" dirty="0">
                <a:solidFill>
                  <a:srgbClr val="002060"/>
                </a:solidFill>
              </a:rPr>
              <a:t>Estimated New Cases in 2025: 59,660</a:t>
            </a:r>
          </a:p>
          <a:p>
            <a:pPr lvl="1"/>
            <a:r>
              <a:rPr lang="en-US" sz="2800" dirty="0">
                <a:solidFill>
                  <a:srgbClr val="002060"/>
                </a:solidFill>
              </a:rPr>
              <a:t>2.9% of all new cancer cases in USA</a:t>
            </a:r>
          </a:p>
          <a:p>
            <a:pPr eaLnBrk="1" hangingPunct="1">
              <a:lnSpc>
                <a:spcPct val="90000"/>
              </a:lnSpc>
            </a:pPr>
            <a:r>
              <a:rPr lang="en-US" dirty="0">
                <a:solidFill>
                  <a:srgbClr val="002060"/>
                </a:solidFill>
              </a:rPr>
              <a:t>Estimated Deaths in 2025: 12,770</a:t>
            </a:r>
          </a:p>
          <a:p>
            <a:pPr lvl="1"/>
            <a:r>
              <a:rPr lang="en-US" sz="2800" dirty="0">
                <a:solidFill>
                  <a:srgbClr val="002060"/>
                </a:solidFill>
              </a:rPr>
              <a:t>2.1% of all cancer deaths </a:t>
            </a:r>
          </a:p>
          <a:p>
            <a:pPr eaLnBrk="1" hangingPunct="1">
              <a:lnSpc>
                <a:spcPct val="90000"/>
              </a:lnSpc>
            </a:pPr>
            <a:r>
              <a:rPr lang="en-US" dirty="0">
                <a:solidFill>
                  <a:srgbClr val="002060"/>
                </a:solidFill>
              </a:rPr>
              <a:t>5-year survival rate 69.5% (2015-2021)</a:t>
            </a:r>
          </a:p>
          <a:p>
            <a:r>
              <a:rPr lang="en-US" dirty="0">
                <a:solidFill>
                  <a:srgbClr val="002060"/>
                </a:solidFill>
              </a:rPr>
              <a:t>Median age of diagnosis at age 65</a:t>
            </a:r>
          </a:p>
          <a:p>
            <a:r>
              <a:rPr lang="en-US" dirty="0">
                <a:solidFill>
                  <a:srgbClr val="002060"/>
                </a:solidFill>
              </a:rPr>
              <a:t>Male : Female 3:1</a:t>
            </a:r>
          </a:p>
          <a:p>
            <a:pPr eaLnBrk="1" hangingPunct="1">
              <a:lnSpc>
                <a:spcPct val="90000"/>
              </a:lnSpc>
            </a:pPr>
            <a:r>
              <a:rPr lang="en-US" dirty="0">
                <a:solidFill>
                  <a:srgbClr val="002060"/>
                </a:solidFill>
              </a:rPr>
              <a:t>Early detection = Improved survival</a:t>
            </a:r>
          </a:p>
        </p:txBody>
      </p:sp>
      <p:sp>
        <p:nvSpPr>
          <p:cNvPr id="7172" name="Rectangle 4"/>
          <p:cNvSpPr>
            <a:spLocks noChangeArrowheads="1"/>
          </p:cNvSpPr>
          <p:nvPr/>
        </p:nvSpPr>
        <p:spPr bwMode="auto">
          <a:xfrm>
            <a:off x="381000" y="6227058"/>
            <a:ext cx="11252199" cy="630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1400" dirty="0"/>
              <a:t>SEER Cancer Stat Facts: Oral Cavity and Pharynx Cancer. National Cancer Institute. Bethesda, MD, </a:t>
            </a:r>
            <a:r>
              <a:rPr lang="en-US" sz="1400" dirty="0">
                <a:hlinkClick r:id="rId3">
                  <a:extLst>
                    <a:ext uri="{A12FA001-AC4F-418D-AE19-62706E023703}">
                      <ahyp:hlinkClr xmlns:ahyp="http://schemas.microsoft.com/office/drawing/2018/hyperlinkcolor" val="tx"/>
                    </a:ext>
                  </a:extLst>
                </a:hlinkClick>
              </a:rPr>
              <a:t>https://seer .cancer.gov/statfacts/html/oralcav.html</a:t>
            </a:r>
            <a:endParaRPr lang="en-US" sz="1400" dirty="0"/>
          </a:p>
          <a:p>
            <a:pPr>
              <a:spcBef>
                <a:spcPct val="50000"/>
              </a:spcBef>
            </a:pPr>
            <a:r>
              <a:rPr lang="en-US" sz="1400" dirty="0"/>
              <a:t>Accessed Nov 14, 2025</a:t>
            </a:r>
          </a:p>
        </p:txBody>
      </p:sp>
    </p:spTree>
    <p:extLst>
      <p:ext uri="{BB962C8B-B14F-4D97-AF65-F5344CB8AC3E}">
        <p14:creationId xmlns:p14="http://schemas.microsoft.com/office/powerpoint/2010/main" val="3037731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3">
            <a:extLst>
              <a:ext uri="{FF2B5EF4-FFF2-40B4-BE49-F238E27FC236}">
                <a16:creationId xmlns:a16="http://schemas.microsoft.com/office/drawing/2014/main" id="{8A4569AF-80F9-C74E-B335-8416CD306776}"/>
              </a:ext>
            </a:extLst>
          </p:cNvPr>
          <p:cNvSpPr>
            <a:spLocks noGrp="1" noChangeArrowheads="1"/>
          </p:cNvSpPr>
          <p:nvPr>
            <p:ph type="body" idx="1"/>
          </p:nvPr>
        </p:nvSpPr>
        <p:spPr>
          <a:xfrm>
            <a:off x="646386" y="1600200"/>
            <a:ext cx="10576784" cy="3050628"/>
          </a:xfrm>
        </p:spPr>
        <p:txBody>
          <a:bodyPr>
            <a:noAutofit/>
          </a:bodyPr>
          <a:lstStyle/>
          <a:p>
            <a:pPr lvl="1">
              <a:lnSpc>
                <a:spcPct val="80000"/>
              </a:lnSpc>
              <a:spcAft>
                <a:spcPts val="1200"/>
              </a:spcAft>
            </a:pPr>
            <a:r>
              <a:rPr lang="en-US" altLang="en-US" sz="3600" dirty="0">
                <a:solidFill>
                  <a:schemeClr val="accent5">
                    <a:lumMod val="50000"/>
                  </a:schemeClr>
                </a:solidFill>
                <a:ea typeface="ＭＳ Ｐゴシック" panose="020B0600070205080204" pitchFamily="34" charset="-128"/>
              </a:rPr>
              <a:t>ORN is characterized by a nonhealing area of exposed mandibular and maxillary bone of at least 6 months duration in a patient who has been treated with radiation therapy (RT) for cancer.</a:t>
            </a:r>
          </a:p>
        </p:txBody>
      </p:sp>
      <p:sp>
        <p:nvSpPr>
          <p:cNvPr id="34821" name="Date Placeholder 6">
            <a:extLst>
              <a:ext uri="{FF2B5EF4-FFF2-40B4-BE49-F238E27FC236}">
                <a16:creationId xmlns:a16="http://schemas.microsoft.com/office/drawing/2014/main" id="{BFAB6DF5-6A89-4B41-8E78-A5C136197388}"/>
              </a:ext>
            </a:extLst>
          </p:cNvPr>
          <p:cNvSpPr>
            <a:spLocks noGrp="1"/>
          </p:cNvSpPr>
          <p:nvPr>
            <p:ph type="dt" sz="quarter" idx="10"/>
          </p:nvPr>
        </p:nvSpPr>
        <p:spPr>
          <a:xfrm>
            <a:off x="838199" y="5475514"/>
            <a:ext cx="9241971" cy="12459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t>Peterson DE, et al. Osteoradionecrosis in cancer patients: The evidence base for treatment-dependent frequency, current management strategies and future studies. </a:t>
            </a:r>
            <a:r>
              <a:rPr lang="en-US" altLang="en-US" sz="1800" u="sng" dirty="0"/>
              <a:t>Support Care Cancer</a:t>
            </a:r>
            <a:r>
              <a:rPr lang="en-US" altLang="en-US" sz="1800" dirty="0"/>
              <a:t>. 2010 18(8):1081-1087. </a:t>
            </a:r>
          </a:p>
          <a:p>
            <a:pPr eaLnBrk="1" hangingPunct="1"/>
            <a:endParaRPr lang="en-US" altLang="en-US" sz="1000" dirty="0">
              <a:solidFill>
                <a:srgbClr val="6499C4"/>
              </a:solidFill>
            </a:endParaRPr>
          </a:p>
        </p:txBody>
      </p:sp>
      <p:sp>
        <p:nvSpPr>
          <p:cNvPr id="4" name="TextBox 3">
            <a:extLst>
              <a:ext uri="{FF2B5EF4-FFF2-40B4-BE49-F238E27FC236}">
                <a16:creationId xmlns:a16="http://schemas.microsoft.com/office/drawing/2014/main" id="{60415602-1385-6A4F-97DF-C89A46755A67}"/>
              </a:ext>
            </a:extLst>
          </p:cNvPr>
          <p:cNvSpPr txBox="1"/>
          <p:nvPr/>
        </p:nvSpPr>
        <p:spPr>
          <a:xfrm>
            <a:off x="1524000" y="370114"/>
            <a:ext cx="8327571" cy="769441"/>
          </a:xfrm>
          <a:prstGeom prst="rect">
            <a:avLst/>
          </a:prstGeom>
          <a:noFill/>
        </p:spPr>
        <p:txBody>
          <a:bodyPr wrap="square" rtlCol="0">
            <a:spAutoFit/>
          </a:bodyPr>
          <a:lstStyle/>
          <a:p>
            <a:pPr algn="ctr"/>
            <a:r>
              <a:rPr lang="en-US" sz="4400" dirty="0">
                <a:solidFill>
                  <a:schemeClr val="accent5">
                    <a:lumMod val="50000"/>
                  </a:schemeClr>
                </a:solidFill>
              </a:rPr>
              <a:t>Osteoradionecrosis</a:t>
            </a:r>
          </a:p>
        </p:txBody>
      </p:sp>
    </p:spTree>
    <p:extLst>
      <p:ext uri="{BB962C8B-B14F-4D97-AF65-F5344CB8AC3E}">
        <p14:creationId xmlns:p14="http://schemas.microsoft.com/office/powerpoint/2010/main" val="577730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3">
            <a:extLst>
              <a:ext uri="{FF2B5EF4-FFF2-40B4-BE49-F238E27FC236}">
                <a16:creationId xmlns:a16="http://schemas.microsoft.com/office/drawing/2014/main" id="{0C6032DE-3F5E-1949-B528-19B9EF686585}"/>
              </a:ext>
            </a:extLst>
          </p:cNvPr>
          <p:cNvSpPr>
            <a:spLocks noGrp="1" noChangeArrowheads="1"/>
          </p:cNvSpPr>
          <p:nvPr>
            <p:ph type="body" idx="1"/>
          </p:nvPr>
        </p:nvSpPr>
        <p:spPr>
          <a:xfrm>
            <a:off x="1110343" y="1325562"/>
            <a:ext cx="9497786" cy="3462337"/>
          </a:xfrm>
        </p:spPr>
        <p:txBody>
          <a:bodyPr>
            <a:noAutofit/>
          </a:bodyPr>
          <a:lstStyle/>
          <a:p>
            <a:pPr marL="457200" lvl="1" indent="0">
              <a:spcAft>
                <a:spcPts val="1200"/>
              </a:spcAft>
              <a:buNone/>
            </a:pPr>
            <a:r>
              <a:rPr lang="en-US" altLang="en-US" sz="3200" dirty="0">
                <a:solidFill>
                  <a:schemeClr val="accent5">
                    <a:lumMod val="50000"/>
                  </a:schemeClr>
                </a:solidFill>
                <a:ea typeface="ＭＳ Ｐゴシック" panose="020B0600070205080204" pitchFamily="34" charset="-128"/>
              </a:rPr>
              <a:t>Trismus is defined as the tonic contraction of the muscles of mastication and results in a limited ability to open the mouth.  This has been associated with radiotherapy (RT) to the temporomandibular joint and muscles of mastication.</a:t>
            </a:r>
          </a:p>
          <a:p>
            <a:pPr marL="457200" lvl="1" indent="0">
              <a:spcAft>
                <a:spcPts val="1200"/>
              </a:spcAft>
              <a:buNone/>
            </a:pPr>
            <a:r>
              <a:rPr lang="en-US" altLang="en-US" dirty="0">
                <a:ea typeface="ＭＳ Ｐゴシック" panose="020B0600070205080204" pitchFamily="34" charset="-128"/>
              </a:rPr>
              <a:t> </a:t>
            </a:r>
          </a:p>
        </p:txBody>
      </p:sp>
      <p:sp>
        <p:nvSpPr>
          <p:cNvPr id="37893" name="Date Placeholder 6">
            <a:extLst>
              <a:ext uri="{FF2B5EF4-FFF2-40B4-BE49-F238E27FC236}">
                <a16:creationId xmlns:a16="http://schemas.microsoft.com/office/drawing/2014/main" id="{36D20F9A-A08A-FF4E-9542-12CDC6293198}"/>
              </a:ext>
            </a:extLst>
          </p:cNvPr>
          <p:cNvSpPr>
            <a:spLocks noGrp="1"/>
          </p:cNvSpPr>
          <p:nvPr>
            <p:ph type="dt" sz="quarter" idx="10"/>
          </p:nvPr>
        </p:nvSpPr>
        <p:spPr>
          <a:xfrm>
            <a:off x="103415" y="6269045"/>
            <a:ext cx="11500006" cy="9411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dirty="0" err="1"/>
              <a:t>Bensadoun</a:t>
            </a:r>
            <a:r>
              <a:rPr lang="en-US" altLang="en-US" sz="1400" dirty="0"/>
              <a:t> RJ, et al A systematic review of trismus induced by cancer therapies in head and neck cancer patients. </a:t>
            </a:r>
            <a:r>
              <a:rPr lang="en-US" altLang="en-US" sz="1400" u="sng" dirty="0"/>
              <a:t>Support Care Cancer</a:t>
            </a:r>
            <a:r>
              <a:rPr lang="en-US" altLang="en-US" sz="1400" dirty="0"/>
              <a:t>. 2010 18(8):1033-1038. (MASCC)/International Society of Oral Oncology (ISOO).</a:t>
            </a:r>
          </a:p>
          <a:p>
            <a:pPr eaLnBrk="1" hangingPunct="1"/>
            <a:endParaRPr lang="en-US" altLang="en-US" sz="1000" dirty="0">
              <a:solidFill>
                <a:srgbClr val="6499C4"/>
              </a:solidFill>
            </a:endParaRPr>
          </a:p>
        </p:txBody>
      </p:sp>
      <p:sp>
        <p:nvSpPr>
          <p:cNvPr id="7" name="Title 6">
            <a:extLst>
              <a:ext uri="{FF2B5EF4-FFF2-40B4-BE49-F238E27FC236}">
                <a16:creationId xmlns:a16="http://schemas.microsoft.com/office/drawing/2014/main" id="{2EE1AFB7-E4F4-F440-97D2-2A1BF3CAE8D8}"/>
              </a:ext>
            </a:extLst>
          </p:cNvPr>
          <p:cNvSpPr>
            <a:spLocks noGrp="1"/>
          </p:cNvSpPr>
          <p:nvPr>
            <p:ph type="title"/>
          </p:nvPr>
        </p:nvSpPr>
        <p:spPr>
          <a:xfrm>
            <a:off x="92529" y="0"/>
            <a:ext cx="10515600" cy="1325563"/>
          </a:xfrm>
        </p:spPr>
        <p:txBody>
          <a:bodyPr/>
          <a:lstStyle/>
          <a:p>
            <a:pPr algn="ctr"/>
            <a:r>
              <a:rPr lang="en-US" dirty="0">
                <a:solidFill>
                  <a:schemeClr val="accent5">
                    <a:lumMod val="50000"/>
                  </a:schemeClr>
                </a:solidFill>
                <a:latin typeface="+mn-lt"/>
              </a:rPr>
              <a:t>Trismus</a:t>
            </a:r>
          </a:p>
        </p:txBody>
      </p:sp>
    </p:spTree>
    <p:extLst>
      <p:ext uri="{BB962C8B-B14F-4D97-AF65-F5344CB8AC3E}">
        <p14:creationId xmlns:p14="http://schemas.microsoft.com/office/powerpoint/2010/main" val="1751088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1228B-B934-4F90-BEE5-4EF66E02DF00}"/>
              </a:ext>
            </a:extLst>
          </p:cNvPr>
          <p:cNvSpPr>
            <a:spLocks noGrp="1"/>
          </p:cNvSpPr>
          <p:nvPr>
            <p:ph type="title"/>
          </p:nvPr>
        </p:nvSpPr>
        <p:spPr/>
        <p:txBody>
          <a:bodyPr>
            <a:normAutofit/>
          </a:bodyPr>
          <a:lstStyle/>
          <a:p>
            <a:r>
              <a:rPr lang="en-US" b="1" dirty="0">
                <a:solidFill>
                  <a:srgbClr val="C00000"/>
                </a:solidFill>
                <a:latin typeface="+mn-lt"/>
              </a:rPr>
              <a:t>Clinical Registry of Dental Outcomes in Head and Neck Cancer Patients (ORARAD)</a:t>
            </a:r>
          </a:p>
        </p:txBody>
      </p:sp>
      <p:sp>
        <p:nvSpPr>
          <p:cNvPr id="3" name="Content Placeholder 2">
            <a:extLst>
              <a:ext uri="{FF2B5EF4-FFF2-40B4-BE49-F238E27FC236}">
                <a16:creationId xmlns:a16="http://schemas.microsoft.com/office/drawing/2014/main" id="{D0316F5A-B0E2-46EC-B493-BE98CC952363}"/>
              </a:ext>
            </a:extLst>
          </p:cNvPr>
          <p:cNvSpPr>
            <a:spLocks noGrp="1"/>
          </p:cNvSpPr>
          <p:nvPr>
            <p:ph idx="1"/>
          </p:nvPr>
        </p:nvSpPr>
        <p:spPr/>
        <p:txBody>
          <a:bodyPr>
            <a:noAutofit/>
          </a:bodyPr>
          <a:lstStyle/>
          <a:p>
            <a:r>
              <a:rPr lang="en-US" dirty="0">
                <a:solidFill>
                  <a:srgbClr val="002060"/>
                </a:solidFill>
              </a:rPr>
              <a:t>Multi-center prospective cohort study</a:t>
            </a:r>
          </a:p>
          <a:p>
            <a:r>
              <a:rPr lang="en-US" dirty="0">
                <a:solidFill>
                  <a:srgbClr val="002060"/>
                </a:solidFill>
              </a:rPr>
              <a:t>Baseline visit prior to RT, then 6, 12, 18 and 24 months post RT</a:t>
            </a:r>
          </a:p>
          <a:p>
            <a:r>
              <a:rPr lang="en-US" dirty="0">
                <a:solidFill>
                  <a:srgbClr val="002060"/>
                </a:solidFill>
              </a:rPr>
              <a:t>Inclusion Criteria </a:t>
            </a:r>
          </a:p>
          <a:p>
            <a:pPr lvl="1"/>
            <a:r>
              <a:rPr lang="en-US" sz="2800" dirty="0">
                <a:solidFill>
                  <a:srgbClr val="002060"/>
                </a:solidFill>
              </a:rPr>
              <a:t>≥ 18 years</a:t>
            </a:r>
          </a:p>
          <a:p>
            <a:pPr lvl="1"/>
            <a:r>
              <a:rPr lang="en-US" sz="2800" dirty="0">
                <a:solidFill>
                  <a:srgbClr val="002060"/>
                </a:solidFill>
              </a:rPr>
              <a:t>Head and neck squamous cell carcinoma (SCC) or salivary gland cancer (SGC) receiving curative radiation therapy (RT)</a:t>
            </a:r>
          </a:p>
          <a:p>
            <a:pPr marL="457200" lvl="1" indent="0">
              <a:buNone/>
            </a:pPr>
            <a:r>
              <a:rPr lang="en-US" sz="2800" dirty="0">
                <a:solidFill>
                  <a:srgbClr val="002060"/>
                </a:solidFill>
              </a:rPr>
              <a:t>	OR</a:t>
            </a:r>
          </a:p>
          <a:p>
            <a:pPr lvl="1"/>
            <a:r>
              <a:rPr lang="en-US" sz="2800" dirty="0">
                <a:solidFill>
                  <a:srgbClr val="002060"/>
                </a:solidFill>
              </a:rPr>
              <a:t>Non-SCC, non-SGC of the head and neck expected to receive at least 4500 </a:t>
            </a:r>
            <a:r>
              <a:rPr lang="en-US" sz="2800" dirty="0" err="1">
                <a:solidFill>
                  <a:srgbClr val="002060"/>
                </a:solidFill>
              </a:rPr>
              <a:t>cGy</a:t>
            </a:r>
            <a:endParaRPr lang="en-US" sz="2800" dirty="0">
              <a:solidFill>
                <a:srgbClr val="002060"/>
              </a:solidFill>
            </a:endParaRPr>
          </a:p>
          <a:p>
            <a:pPr lvl="1"/>
            <a:r>
              <a:rPr lang="en-US" sz="2800" dirty="0">
                <a:solidFill>
                  <a:srgbClr val="002060"/>
                </a:solidFill>
              </a:rPr>
              <a:t>At least 1 natural tooth after completion of pre-RT dental extraction</a:t>
            </a:r>
          </a:p>
        </p:txBody>
      </p:sp>
    </p:spTree>
    <p:extLst>
      <p:ext uri="{BB962C8B-B14F-4D97-AF65-F5344CB8AC3E}">
        <p14:creationId xmlns:p14="http://schemas.microsoft.com/office/powerpoint/2010/main" val="515276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4" name="Group 373">
            <a:extLst>
              <a:ext uri="{FF2B5EF4-FFF2-40B4-BE49-F238E27FC236}">
                <a16:creationId xmlns:a16="http://schemas.microsoft.com/office/drawing/2014/main" id="{853043F9-D4EC-4A08-A24D-6A2C9F403300}"/>
              </a:ext>
            </a:extLst>
          </p:cNvPr>
          <p:cNvGrpSpPr/>
          <p:nvPr/>
        </p:nvGrpSpPr>
        <p:grpSpPr>
          <a:xfrm>
            <a:off x="3509884" y="1293030"/>
            <a:ext cx="7951006" cy="4588680"/>
            <a:chOff x="7438431" y="1619531"/>
            <a:chExt cx="1716456" cy="990600"/>
          </a:xfrm>
        </p:grpSpPr>
        <p:sp>
          <p:nvSpPr>
            <p:cNvPr id="194" name="Freeform 25">
              <a:extLst>
                <a:ext uri="{FF2B5EF4-FFF2-40B4-BE49-F238E27FC236}">
                  <a16:creationId xmlns:a16="http://schemas.microsoft.com/office/drawing/2014/main" id="{1F4823A5-5F2E-4569-B5BA-8FC7E6C1AF36}"/>
                </a:ext>
              </a:extLst>
            </p:cNvPr>
            <p:cNvSpPr>
              <a:spLocks noEditPoints="1"/>
            </p:cNvSpPr>
            <p:nvPr/>
          </p:nvSpPr>
          <p:spPr bwMode="auto">
            <a:xfrm>
              <a:off x="7438431" y="1619531"/>
              <a:ext cx="1716455" cy="990600"/>
            </a:xfrm>
            <a:custGeom>
              <a:avLst/>
              <a:gdLst>
                <a:gd name="T0" fmla="*/ 20 w 499"/>
                <a:gd name="T1" fmla="*/ 16 h 288"/>
                <a:gd name="T2" fmla="*/ 17 w 499"/>
                <a:gd name="T3" fmla="*/ 27 h 288"/>
                <a:gd name="T4" fmla="*/ 109 w 499"/>
                <a:gd name="T5" fmla="*/ 93 h 288"/>
                <a:gd name="T6" fmla="*/ 449 w 499"/>
                <a:gd name="T7" fmla="*/ 103 h 288"/>
                <a:gd name="T8" fmla="*/ 287 w 499"/>
                <a:gd name="T9" fmla="*/ 233 h 288"/>
                <a:gd name="T10" fmla="*/ 299 w 499"/>
                <a:gd name="T11" fmla="*/ 239 h 288"/>
                <a:gd name="T12" fmla="*/ 425 w 499"/>
                <a:gd name="T13" fmla="*/ 146 h 288"/>
                <a:gd name="T14" fmla="*/ 288 w 499"/>
                <a:gd name="T15" fmla="*/ 242 h 288"/>
                <a:gd name="T16" fmla="*/ 308 w 499"/>
                <a:gd name="T17" fmla="*/ 243 h 288"/>
                <a:gd name="T18" fmla="*/ 305 w 499"/>
                <a:gd name="T19" fmla="*/ 231 h 288"/>
                <a:gd name="T20" fmla="*/ 318 w 499"/>
                <a:gd name="T21" fmla="*/ 228 h 288"/>
                <a:gd name="T22" fmla="*/ 332 w 499"/>
                <a:gd name="T23" fmla="*/ 226 h 288"/>
                <a:gd name="T24" fmla="*/ 357 w 499"/>
                <a:gd name="T25" fmla="*/ 235 h 288"/>
                <a:gd name="T26" fmla="*/ 371 w 499"/>
                <a:gd name="T27" fmla="*/ 270 h 288"/>
                <a:gd name="T28" fmla="*/ 383 w 499"/>
                <a:gd name="T29" fmla="*/ 282 h 288"/>
                <a:gd name="T30" fmla="*/ 379 w 499"/>
                <a:gd name="T31" fmla="*/ 249 h 288"/>
                <a:gd name="T32" fmla="*/ 377 w 499"/>
                <a:gd name="T33" fmla="*/ 214 h 288"/>
                <a:gd name="T34" fmla="*/ 393 w 499"/>
                <a:gd name="T35" fmla="*/ 198 h 288"/>
                <a:gd name="T36" fmla="*/ 414 w 499"/>
                <a:gd name="T37" fmla="*/ 176 h 288"/>
                <a:gd name="T38" fmla="*/ 415 w 499"/>
                <a:gd name="T39" fmla="*/ 166 h 288"/>
                <a:gd name="T40" fmla="*/ 417 w 499"/>
                <a:gd name="T41" fmla="*/ 150 h 288"/>
                <a:gd name="T42" fmla="*/ 418 w 499"/>
                <a:gd name="T43" fmla="*/ 122 h 288"/>
                <a:gd name="T44" fmla="*/ 417 w 499"/>
                <a:gd name="T45" fmla="*/ 135 h 288"/>
                <a:gd name="T46" fmla="*/ 429 w 499"/>
                <a:gd name="T47" fmla="*/ 134 h 288"/>
                <a:gd name="T48" fmla="*/ 438 w 499"/>
                <a:gd name="T49" fmla="*/ 119 h 288"/>
                <a:gd name="T50" fmla="*/ 446 w 499"/>
                <a:gd name="T51" fmla="*/ 100 h 288"/>
                <a:gd name="T52" fmla="*/ 466 w 499"/>
                <a:gd name="T53" fmla="*/ 92 h 288"/>
                <a:gd name="T54" fmla="*/ 473 w 499"/>
                <a:gd name="T55" fmla="*/ 76 h 288"/>
                <a:gd name="T56" fmla="*/ 484 w 499"/>
                <a:gd name="T57" fmla="*/ 69 h 288"/>
                <a:gd name="T58" fmla="*/ 498 w 499"/>
                <a:gd name="T59" fmla="*/ 54 h 288"/>
                <a:gd name="T60" fmla="*/ 479 w 499"/>
                <a:gd name="T61" fmla="*/ 28 h 288"/>
                <a:gd name="T62" fmla="*/ 424 w 499"/>
                <a:gd name="T63" fmla="*/ 60 h 288"/>
                <a:gd name="T64" fmla="*/ 407 w 499"/>
                <a:gd name="T65" fmla="*/ 77 h 288"/>
                <a:gd name="T66" fmla="*/ 366 w 499"/>
                <a:gd name="T67" fmla="*/ 99 h 288"/>
                <a:gd name="T68" fmla="*/ 365 w 499"/>
                <a:gd name="T69" fmla="*/ 84 h 288"/>
                <a:gd name="T70" fmla="*/ 357 w 499"/>
                <a:gd name="T71" fmla="*/ 57 h 288"/>
                <a:gd name="T72" fmla="*/ 341 w 499"/>
                <a:gd name="T73" fmla="*/ 50 h 288"/>
                <a:gd name="T74" fmla="*/ 323 w 499"/>
                <a:gd name="T75" fmla="*/ 95 h 288"/>
                <a:gd name="T76" fmla="*/ 318 w 499"/>
                <a:gd name="T77" fmla="*/ 61 h 288"/>
                <a:gd name="T78" fmla="*/ 344 w 499"/>
                <a:gd name="T79" fmla="*/ 43 h 288"/>
                <a:gd name="T80" fmla="*/ 320 w 499"/>
                <a:gd name="T81" fmla="*/ 29 h 288"/>
                <a:gd name="T82" fmla="*/ 306 w 499"/>
                <a:gd name="T83" fmla="*/ 30 h 288"/>
                <a:gd name="T84" fmla="*/ 292 w 499"/>
                <a:gd name="T85" fmla="*/ 24 h 288"/>
                <a:gd name="T86" fmla="*/ 278 w 499"/>
                <a:gd name="T87" fmla="*/ 9 h 288"/>
                <a:gd name="T88" fmla="*/ 18 w 499"/>
                <a:gd name="T89" fmla="*/ 6 h 288"/>
                <a:gd name="T90" fmla="*/ 6 w 499"/>
                <a:gd name="T91" fmla="*/ 29 h 288"/>
                <a:gd name="T92" fmla="*/ 6 w 499"/>
                <a:gd name="T93" fmla="*/ 61 h 288"/>
                <a:gd name="T94" fmla="*/ 4 w 499"/>
                <a:gd name="T95" fmla="*/ 111 h 288"/>
                <a:gd name="T96" fmla="*/ 16 w 499"/>
                <a:gd name="T97" fmla="*/ 138 h 288"/>
                <a:gd name="T98" fmla="*/ 20 w 499"/>
                <a:gd name="T99" fmla="*/ 146 h 288"/>
                <a:gd name="T100" fmla="*/ 34 w 499"/>
                <a:gd name="T101" fmla="*/ 170 h 288"/>
                <a:gd name="T102" fmla="*/ 64 w 499"/>
                <a:gd name="T103" fmla="*/ 200 h 288"/>
                <a:gd name="T104" fmla="*/ 162 w 499"/>
                <a:gd name="T105" fmla="*/ 218 h 288"/>
                <a:gd name="T106" fmla="*/ 182 w 499"/>
                <a:gd name="T107" fmla="*/ 243 h 288"/>
                <a:gd name="T108" fmla="*/ 207 w 499"/>
                <a:gd name="T109" fmla="*/ 243 h 288"/>
                <a:gd name="T110" fmla="*/ 222 w 499"/>
                <a:gd name="T111" fmla="*/ 275 h 288"/>
                <a:gd name="T112" fmla="*/ 236 w 499"/>
                <a:gd name="T113" fmla="*/ 275 h 288"/>
                <a:gd name="T114" fmla="*/ 242 w 499"/>
                <a:gd name="T115" fmla="*/ 253 h 288"/>
                <a:gd name="T116" fmla="*/ 257 w 499"/>
                <a:gd name="T117" fmla="*/ 236 h 288"/>
                <a:gd name="T118" fmla="*/ 288 w 499"/>
                <a:gd name="T119" fmla="*/ 24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9" h="288">
                  <a:moveTo>
                    <a:pt x="363" y="82"/>
                  </a:moveTo>
                  <a:cubicBezTo>
                    <a:pt x="367" y="81"/>
                    <a:pt x="363" y="87"/>
                    <a:pt x="362" y="87"/>
                  </a:cubicBezTo>
                  <a:cubicBezTo>
                    <a:pt x="360" y="88"/>
                    <a:pt x="362" y="82"/>
                    <a:pt x="363" y="82"/>
                  </a:cubicBezTo>
                  <a:close/>
                  <a:moveTo>
                    <a:pt x="22" y="9"/>
                  </a:moveTo>
                  <a:cubicBezTo>
                    <a:pt x="22" y="10"/>
                    <a:pt x="23" y="10"/>
                    <a:pt x="23" y="11"/>
                  </a:cubicBezTo>
                  <a:cubicBezTo>
                    <a:pt x="23" y="12"/>
                    <a:pt x="21" y="14"/>
                    <a:pt x="21" y="14"/>
                  </a:cubicBezTo>
                  <a:cubicBezTo>
                    <a:pt x="21" y="15"/>
                    <a:pt x="22" y="19"/>
                    <a:pt x="22" y="19"/>
                  </a:cubicBezTo>
                  <a:cubicBezTo>
                    <a:pt x="20" y="19"/>
                    <a:pt x="21" y="18"/>
                    <a:pt x="20" y="18"/>
                  </a:cubicBezTo>
                  <a:cubicBezTo>
                    <a:pt x="20" y="18"/>
                    <a:pt x="20" y="17"/>
                    <a:pt x="20" y="16"/>
                  </a:cubicBezTo>
                  <a:cubicBezTo>
                    <a:pt x="20" y="16"/>
                    <a:pt x="16" y="11"/>
                    <a:pt x="20" y="12"/>
                  </a:cubicBezTo>
                  <a:cubicBezTo>
                    <a:pt x="20" y="12"/>
                    <a:pt x="20" y="14"/>
                    <a:pt x="20" y="13"/>
                  </a:cubicBezTo>
                  <a:cubicBezTo>
                    <a:pt x="21" y="11"/>
                    <a:pt x="20" y="11"/>
                    <a:pt x="20" y="11"/>
                  </a:cubicBezTo>
                  <a:cubicBezTo>
                    <a:pt x="20" y="11"/>
                    <a:pt x="20" y="11"/>
                    <a:pt x="22" y="10"/>
                  </a:cubicBezTo>
                  <a:lnTo>
                    <a:pt x="22" y="9"/>
                  </a:lnTo>
                  <a:close/>
                  <a:moveTo>
                    <a:pt x="20" y="22"/>
                  </a:moveTo>
                  <a:cubicBezTo>
                    <a:pt x="19" y="22"/>
                    <a:pt x="20" y="23"/>
                    <a:pt x="20" y="23"/>
                  </a:cubicBezTo>
                  <a:cubicBezTo>
                    <a:pt x="20" y="24"/>
                    <a:pt x="19" y="24"/>
                    <a:pt x="18" y="25"/>
                  </a:cubicBezTo>
                  <a:cubicBezTo>
                    <a:pt x="17" y="25"/>
                    <a:pt x="17" y="26"/>
                    <a:pt x="17" y="27"/>
                  </a:cubicBezTo>
                  <a:cubicBezTo>
                    <a:pt x="16" y="26"/>
                    <a:pt x="15" y="26"/>
                    <a:pt x="16" y="25"/>
                  </a:cubicBezTo>
                  <a:cubicBezTo>
                    <a:pt x="17" y="24"/>
                    <a:pt x="18" y="23"/>
                    <a:pt x="20" y="22"/>
                  </a:cubicBezTo>
                  <a:close/>
                  <a:moveTo>
                    <a:pt x="446" y="57"/>
                  </a:moveTo>
                  <a:cubicBezTo>
                    <a:pt x="446" y="58"/>
                    <a:pt x="447" y="60"/>
                    <a:pt x="446" y="63"/>
                  </a:cubicBezTo>
                  <a:cubicBezTo>
                    <a:pt x="445" y="63"/>
                    <a:pt x="445" y="63"/>
                    <a:pt x="445" y="63"/>
                  </a:cubicBezTo>
                  <a:cubicBezTo>
                    <a:pt x="445" y="62"/>
                    <a:pt x="445" y="60"/>
                    <a:pt x="445" y="59"/>
                  </a:cubicBezTo>
                  <a:lnTo>
                    <a:pt x="446" y="57"/>
                  </a:lnTo>
                  <a:close/>
                  <a:moveTo>
                    <a:pt x="103" y="91"/>
                  </a:moveTo>
                  <a:cubicBezTo>
                    <a:pt x="105" y="96"/>
                    <a:pt x="104" y="95"/>
                    <a:pt x="109" y="93"/>
                  </a:cubicBezTo>
                  <a:cubicBezTo>
                    <a:pt x="108" y="95"/>
                    <a:pt x="108" y="95"/>
                    <a:pt x="109" y="96"/>
                  </a:cubicBezTo>
                  <a:cubicBezTo>
                    <a:pt x="109" y="96"/>
                    <a:pt x="109" y="97"/>
                    <a:pt x="110" y="97"/>
                  </a:cubicBezTo>
                  <a:cubicBezTo>
                    <a:pt x="111" y="97"/>
                    <a:pt x="109" y="100"/>
                    <a:pt x="109" y="100"/>
                  </a:cubicBezTo>
                  <a:cubicBezTo>
                    <a:pt x="109" y="100"/>
                    <a:pt x="107" y="101"/>
                    <a:pt x="107" y="101"/>
                  </a:cubicBezTo>
                  <a:cubicBezTo>
                    <a:pt x="105" y="99"/>
                    <a:pt x="101" y="95"/>
                    <a:pt x="101" y="92"/>
                  </a:cubicBezTo>
                  <a:lnTo>
                    <a:pt x="103" y="91"/>
                  </a:lnTo>
                  <a:close/>
                  <a:moveTo>
                    <a:pt x="459" y="102"/>
                  </a:moveTo>
                  <a:cubicBezTo>
                    <a:pt x="456" y="104"/>
                    <a:pt x="456" y="104"/>
                    <a:pt x="456" y="104"/>
                  </a:cubicBezTo>
                  <a:cubicBezTo>
                    <a:pt x="454" y="104"/>
                    <a:pt x="452" y="102"/>
                    <a:pt x="449" y="103"/>
                  </a:cubicBezTo>
                  <a:cubicBezTo>
                    <a:pt x="449" y="103"/>
                    <a:pt x="447" y="105"/>
                    <a:pt x="446" y="105"/>
                  </a:cubicBezTo>
                  <a:cubicBezTo>
                    <a:pt x="445" y="106"/>
                    <a:pt x="444" y="105"/>
                    <a:pt x="443" y="106"/>
                  </a:cubicBezTo>
                  <a:cubicBezTo>
                    <a:pt x="443" y="106"/>
                    <a:pt x="443" y="108"/>
                    <a:pt x="442" y="108"/>
                  </a:cubicBezTo>
                  <a:cubicBezTo>
                    <a:pt x="444" y="108"/>
                    <a:pt x="446" y="109"/>
                    <a:pt x="447" y="108"/>
                  </a:cubicBezTo>
                  <a:cubicBezTo>
                    <a:pt x="448" y="108"/>
                    <a:pt x="450" y="107"/>
                    <a:pt x="451" y="106"/>
                  </a:cubicBezTo>
                  <a:cubicBezTo>
                    <a:pt x="453" y="106"/>
                    <a:pt x="454" y="108"/>
                    <a:pt x="456" y="107"/>
                  </a:cubicBezTo>
                  <a:cubicBezTo>
                    <a:pt x="457" y="107"/>
                    <a:pt x="457" y="105"/>
                    <a:pt x="457" y="104"/>
                  </a:cubicBezTo>
                  <a:cubicBezTo>
                    <a:pt x="457" y="104"/>
                    <a:pt x="461" y="102"/>
                    <a:pt x="459" y="102"/>
                  </a:cubicBezTo>
                  <a:close/>
                  <a:moveTo>
                    <a:pt x="287" y="233"/>
                  </a:moveTo>
                  <a:cubicBezTo>
                    <a:pt x="288" y="233"/>
                    <a:pt x="288" y="235"/>
                    <a:pt x="287" y="235"/>
                  </a:cubicBezTo>
                  <a:cubicBezTo>
                    <a:pt x="287" y="235"/>
                    <a:pt x="286" y="232"/>
                    <a:pt x="287" y="233"/>
                  </a:cubicBezTo>
                  <a:close/>
                  <a:moveTo>
                    <a:pt x="299" y="239"/>
                  </a:moveTo>
                  <a:cubicBezTo>
                    <a:pt x="299" y="239"/>
                    <a:pt x="298" y="240"/>
                    <a:pt x="298" y="240"/>
                  </a:cubicBezTo>
                  <a:cubicBezTo>
                    <a:pt x="298" y="240"/>
                    <a:pt x="298" y="242"/>
                    <a:pt x="299" y="242"/>
                  </a:cubicBezTo>
                  <a:cubicBezTo>
                    <a:pt x="299" y="243"/>
                    <a:pt x="299" y="243"/>
                    <a:pt x="299" y="243"/>
                  </a:cubicBezTo>
                  <a:cubicBezTo>
                    <a:pt x="300" y="242"/>
                    <a:pt x="300" y="244"/>
                    <a:pt x="301" y="243"/>
                  </a:cubicBezTo>
                  <a:cubicBezTo>
                    <a:pt x="303" y="243"/>
                    <a:pt x="301" y="239"/>
                    <a:pt x="301" y="239"/>
                  </a:cubicBezTo>
                  <a:cubicBezTo>
                    <a:pt x="301" y="239"/>
                    <a:pt x="299" y="239"/>
                    <a:pt x="299" y="239"/>
                  </a:cubicBezTo>
                  <a:close/>
                  <a:moveTo>
                    <a:pt x="331" y="45"/>
                  </a:moveTo>
                  <a:cubicBezTo>
                    <a:pt x="331" y="45"/>
                    <a:pt x="331" y="47"/>
                    <a:pt x="331" y="47"/>
                  </a:cubicBezTo>
                  <a:cubicBezTo>
                    <a:pt x="334" y="46"/>
                    <a:pt x="332" y="45"/>
                    <a:pt x="332" y="45"/>
                  </a:cubicBezTo>
                  <a:cubicBezTo>
                    <a:pt x="331" y="45"/>
                    <a:pt x="333" y="44"/>
                    <a:pt x="331" y="45"/>
                  </a:cubicBezTo>
                  <a:close/>
                  <a:moveTo>
                    <a:pt x="475" y="91"/>
                  </a:moveTo>
                  <a:cubicBezTo>
                    <a:pt x="475" y="91"/>
                    <a:pt x="472" y="94"/>
                    <a:pt x="475" y="93"/>
                  </a:cubicBezTo>
                  <a:cubicBezTo>
                    <a:pt x="476" y="93"/>
                    <a:pt x="478" y="90"/>
                    <a:pt x="475" y="91"/>
                  </a:cubicBezTo>
                  <a:close/>
                  <a:moveTo>
                    <a:pt x="425" y="143"/>
                  </a:moveTo>
                  <a:cubicBezTo>
                    <a:pt x="425" y="143"/>
                    <a:pt x="425" y="145"/>
                    <a:pt x="425" y="146"/>
                  </a:cubicBezTo>
                  <a:cubicBezTo>
                    <a:pt x="426" y="146"/>
                    <a:pt x="426" y="146"/>
                    <a:pt x="426" y="146"/>
                  </a:cubicBezTo>
                  <a:cubicBezTo>
                    <a:pt x="426" y="145"/>
                    <a:pt x="425" y="142"/>
                    <a:pt x="425" y="143"/>
                  </a:cubicBezTo>
                  <a:close/>
                  <a:moveTo>
                    <a:pt x="415" y="180"/>
                  </a:moveTo>
                  <a:cubicBezTo>
                    <a:pt x="413" y="180"/>
                    <a:pt x="415" y="181"/>
                    <a:pt x="416" y="181"/>
                  </a:cubicBezTo>
                  <a:cubicBezTo>
                    <a:pt x="416" y="181"/>
                    <a:pt x="417" y="179"/>
                    <a:pt x="415" y="180"/>
                  </a:cubicBezTo>
                  <a:close/>
                  <a:moveTo>
                    <a:pt x="290" y="237"/>
                  </a:moveTo>
                  <a:cubicBezTo>
                    <a:pt x="290" y="238"/>
                    <a:pt x="290" y="238"/>
                    <a:pt x="290" y="238"/>
                  </a:cubicBezTo>
                  <a:cubicBezTo>
                    <a:pt x="287" y="239"/>
                    <a:pt x="289" y="237"/>
                    <a:pt x="290" y="237"/>
                  </a:cubicBezTo>
                  <a:close/>
                  <a:moveTo>
                    <a:pt x="288" y="242"/>
                  </a:moveTo>
                  <a:cubicBezTo>
                    <a:pt x="290" y="243"/>
                    <a:pt x="292" y="242"/>
                    <a:pt x="294" y="243"/>
                  </a:cubicBezTo>
                  <a:cubicBezTo>
                    <a:pt x="294" y="243"/>
                    <a:pt x="294" y="241"/>
                    <a:pt x="294" y="241"/>
                  </a:cubicBezTo>
                  <a:cubicBezTo>
                    <a:pt x="296" y="241"/>
                    <a:pt x="295" y="242"/>
                    <a:pt x="297" y="242"/>
                  </a:cubicBezTo>
                  <a:cubicBezTo>
                    <a:pt x="296" y="237"/>
                    <a:pt x="296" y="240"/>
                    <a:pt x="298" y="235"/>
                  </a:cubicBezTo>
                  <a:cubicBezTo>
                    <a:pt x="299" y="236"/>
                    <a:pt x="303" y="237"/>
                    <a:pt x="304" y="238"/>
                  </a:cubicBezTo>
                  <a:cubicBezTo>
                    <a:pt x="304" y="239"/>
                    <a:pt x="303" y="239"/>
                    <a:pt x="304" y="240"/>
                  </a:cubicBezTo>
                  <a:cubicBezTo>
                    <a:pt x="304" y="241"/>
                    <a:pt x="304" y="241"/>
                    <a:pt x="304" y="241"/>
                  </a:cubicBezTo>
                  <a:cubicBezTo>
                    <a:pt x="305" y="241"/>
                    <a:pt x="307" y="240"/>
                    <a:pt x="308" y="241"/>
                  </a:cubicBezTo>
                  <a:cubicBezTo>
                    <a:pt x="308" y="241"/>
                    <a:pt x="307" y="243"/>
                    <a:pt x="308" y="243"/>
                  </a:cubicBezTo>
                  <a:cubicBezTo>
                    <a:pt x="308" y="244"/>
                    <a:pt x="309" y="243"/>
                    <a:pt x="310" y="243"/>
                  </a:cubicBezTo>
                  <a:cubicBezTo>
                    <a:pt x="310" y="239"/>
                    <a:pt x="310" y="239"/>
                    <a:pt x="310" y="239"/>
                  </a:cubicBezTo>
                  <a:cubicBezTo>
                    <a:pt x="309" y="239"/>
                    <a:pt x="308" y="240"/>
                    <a:pt x="307" y="239"/>
                  </a:cubicBezTo>
                  <a:cubicBezTo>
                    <a:pt x="306" y="239"/>
                    <a:pt x="306" y="236"/>
                    <a:pt x="307" y="237"/>
                  </a:cubicBezTo>
                  <a:cubicBezTo>
                    <a:pt x="308" y="236"/>
                    <a:pt x="308" y="236"/>
                    <a:pt x="310" y="235"/>
                  </a:cubicBezTo>
                  <a:cubicBezTo>
                    <a:pt x="310" y="234"/>
                    <a:pt x="310" y="234"/>
                    <a:pt x="310" y="234"/>
                  </a:cubicBezTo>
                  <a:cubicBezTo>
                    <a:pt x="309" y="234"/>
                    <a:pt x="308" y="233"/>
                    <a:pt x="308" y="233"/>
                  </a:cubicBezTo>
                  <a:cubicBezTo>
                    <a:pt x="308" y="233"/>
                    <a:pt x="307" y="234"/>
                    <a:pt x="306" y="234"/>
                  </a:cubicBezTo>
                  <a:cubicBezTo>
                    <a:pt x="305" y="231"/>
                    <a:pt x="305" y="231"/>
                    <a:pt x="305" y="231"/>
                  </a:cubicBezTo>
                  <a:cubicBezTo>
                    <a:pt x="303" y="231"/>
                    <a:pt x="302" y="232"/>
                    <a:pt x="302" y="232"/>
                  </a:cubicBezTo>
                  <a:cubicBezTo>
                    <a:pt x="302" y="231"/>
                    <a:pt x="302" y="231"/>
                    <a:pt x="302" y="231"/>
                  </a:cubicBezTo>
                  <a:cubicBezTo>
                    <a:pt x="300" y="230"/>
                    <a:pt x="300" y="231"/>
                    <a:pt x="300" y="230"/>
                  </a:cubicBezTo>
                  <a:cubicBezTo>
                    <a:pt x="300" y="230"/>
                    <a:pt x="301" y="229"/>
                    <a:pt x="300" y="229"/>
                  </a:cubicBezTo>
                  <a:cubicBezTo>
                    <a:pt x="302" y="229"/>
                    <a:pt x="304" y="230"/>
                    <a:pt x="306" y="229"/>
                  </a:cubicBezTo>
                  <a:cubicBezTo>
                    <a:pt x="306" y="229"/>
                    <a:pt x="307" y="227"/>
                    <a:pt x="307" y="227"/>
                  </a:cubicBezTo>
                  <a:cubicBezTo>
                    <a:pt x="307" y="227"/>
                    <a:pt x="310" y="226"/>
                    <a:pt x="310" y="226"/>
                  </a:cubicBezTo>
                  <a:cubicBezTo>
                    <a:pt x="313" y="226"/>
                    <a:pt x="314" y="228"/>
                    <a:pt x="316" y="229"/>
                  </a:cubicBezTo>
                  <a:cubicBezTo>
                    <a:pt x="316" y="228"/>
                    <a:pt x="317" y="228"/>
                    <a:pt x="318" y="228"/>
                  </a:cubicBezTo>
                  <a:cubicBezTo>
                    <a:pt x="318" y="228"/>
                    <a:pt x="318" y="226"/>
                    <a:pt x="318" y="225"/>
                  </a:cubicBezTo>
                  <a:cubicBezTo>
                    <a:pt x="319" y="225"/>
                    <a:pt x="319" y="225"/>
                    <a:pt x="319" y="225"/>
                  </a:cubicBezTo>
                  <a:cubicBezTo>
                    <a:pt x="320" y="227"/>
                    <a:pt x="320" y="228"/>
                    <a:pt x="320" y="229"/>
                  </a:cubicBezTo>
                  <a:cubicBezTo>
                    <a:pt x="321" y="229"/>
                    <a:pt x="322" y="230"/>
                    <a:pt x="323" y="229"/>
                  </a:cubicBezTo>
                  <a:cubicBezTo>
                    <a:pt x="326" y="225"/>
                    <a:pt x="326" y="225"/>
                    <a:pt x="326" y="225"/>
                  </a:cubicBezTo>
                  <a:cubicBezTo>
                    <a:pt x="326" y="225"/>
                    <a:pt x="327" y="227"/>
                    <a:pt x="327" y="227"/>
                  </a:cubicBezTo>
                  <a:cubicBezTo>
                    <a:pt x="326" y="228"/>
                    <a:pt x="329" y="228"/>
                    <a:pt x="329" y="228"/>
                  </a:cubicBezTo>
                  <a:cubicBezTo>
                    <a:pt x="330" y="226"/>
                    <a:pt x="330" y="226"/>
                    <a:pt x="330" y="226"/>
                  </a:cubicBezTo>
                  <a:cubicBezTo>
                    <a:pt x="331" y="226"/>
                    <a:pt x="331" y="227"/>
                    <a:pt x="332" y="226"/>
                  </a:cubicBezTo>
                  <a:cubicBezTo>
                    <a:pt x="333" y="227"/>
                    <a:pt x="333" y="227"/>
                    <a:pt x="334" y="227"/>
                  </a:cubicBezTo>
                  <a:cubicBezTo>
                    <a:pt x="334" y="228"/>
                    <a:pt x="333" y="228"/>
                    <a:pt x="333" y="229"/>
                  </a:cubicBezTo>
                  <a:cubicBezTo>
                    <a:pt x="333" y="230"/>
                    <a:pt x="335" y="230"/>
                    <a:pt x="335" y="231"/>
                  </a:cubicBezTo>
                  <a:cubicBezTo>
                    <a:pt x="336" y="231"/>
                    <a:pt x="339" y="231"/>
                    <a:pt x="340" y="231"/>
                  </a:cubicBezTo>
                  <a:cubicBezTo>
                    <a:pt x="341" y="232"/>
                    <a:pt x="340" y="233"/>
                    <a:pt x="341" y="234"/>
                  </a:cubicBezTo>
                  <a:cubicBezTo>
                    <a:pt x="342" y="235"/>
                    <a:pt x="347" y="237"/>
                    <a:pt x="349" y="237"/>
                  </a:cubicBezTo>
                  <a:cubicBezTo>
                    <a:pt x="350" y="236"/>
                    <a:pt x="351" y="233"/>
                    <a:pt x="352" y="233"/>
                  </a:cubicBezTo>
                  <a:cubicBezTo>
                    <a:pt x="353" y="232"/>
                    <a:pt x="354" y="233"/>
                    <a:pt x="355" y="233"/>
                  </a:cubicBezTo>
                  <a:cubicBezTo>
                    <a:pt x="356" y="234"/>
                    <a:pt x="357" y="234"/>
                    <a:pt x="357" y="235"/>
                  </a:cubicBezTo>
                  <a:cubicBezTo>
                    <a:pt x="358" y="237"/>
                    <a:pt x="358" y="239"/>
                    <a:pt x="359" y="240"/>
                  </a:cubicBezTo>
                  <a:cubicBezTo>
                    <a:pt x="359" y="241"/>
                    <a:pt x="362" y="241"/>
                    <a:pt x="363" y="242"/>
                  </a:cubicBezTo>
                  <a:cubicBezTo>
                    <a:pt x="363" y="243"/>
                    <a:pt x="364" y="250"/>
                    <a:pt x="363" y="251"/>
                  </a:cubicBezTo>
                  <a:cubicBezTo>
                    <a:pt x="362" y="253"/>
                    <a:pt x="362" y="253"/>
                    <a:pt x="362" y="253"/>
                  </a:cubicBezTo>
                  <a:cubicBezTo>
                    <a:pt x="362" y="256"/>
                    <a:pt x="363" y="258"/>
                    <a:pt x="363" y="259"/>
                  </a:cubicBezTo>
                  <a:cubicBezTo>
                    <a:pt x="364" y="258"/>
                    <a:pt x="365" y="257"/>
                    <a:pt x="365" y="256"/>
                  </a:cubicBezTo>
                  <a:cubicBezTo>
                    <a:pt x="366" y="256"/>
                    <a:pt x="368" y="256"/>
                    <a:pt x="368" y="256"/>
                  </a:cubicBezTo>
                  <a:cubicBezTo>
                    <a:pt x="367" y="261"/>
                    <a:pt x="366" y="261"/>
                    <a:pt x="365" y="267"/>
                  </a:cubicBezTo>
                  <a:cubicBezTo>
                    <a:pt x="366" y="267"/>
                    <a:pt x="370" y="269"/>
                    <a:pt x="371" y="270"/>
                  </a:cubicBezTo>
                  <a:cubicBezTo>
                    <a:pt x="372" y="271"/>
                    <a:pt x="372" y="276"/>
                    <a:pt x="373" y="278"/>
                  </a:cubicBezTo>
                  <a:cubicBezTo>
                    <a:pt x="373" y="278"/>
                    <a:pt x="374" y="279"/>
                    <a:pt x="375" y="279"/>
                  </a:cubicBezTo>
                  <a:cubicBezTo>
                    <a:pt x="375" y="281"/>
                    <a:pt x="375" y="282"/>
                    <a:pt x="376" y="283"/>
                  </a:cubicBezTo>
                  <a:cubicBezTo>
                    <a:pt x="377" y="284"/>
                    <a:pt x="377" y="283"/>
                    <a:pt x="378" y="284"/>
                  </a:cubicBezTo>
                  <a:cubicBezTo>
                    <a:pt x="379" y="285"/>
                    <a:pt x="379" y="287"/>
                    <a:pt x="380" y="287"/>
                  </a:cubicBezTo>
                  <a:cubicBezTo>
                    <a:pt x="381" y="288"/>
                    <a:pt x="381" y="287"/>
                    <a:pt x="382" y="287"/>
                  </a:cubicBezTo>
                  <a:cubicBezTo>
                    <a:pt x="382" y="286"/>
                    <a:pt x="382" y="286"/>
                    <a:pt x="383" y="285"/>
                  </a:cubicBezTo>
                  <a:cubicBezTo>
                    <a:pt x="382" y="285"/>
                    <a:pt x="382" y="284"/>
                    <a:pt x="382" y="283"/>
                  </a:cubicBezTo>
                  <a:cubicBezTo>
                    <a:pt x="383" y="282"/>
                    <a:pt x="383" y="282"/>
                    <a:pt x="383" y="282"/>
                  </a:cubicBezTo>
                  <a:cubicBezTo>
                    <a:pt x="383" y="281"/>
                    <a:pt x="384" y="280"/>
                    <a:pt x="385" y="279"/>
                  </a:cubicBezTo>
                  <a:cubicBezTo>
                    <a:pt x="385" y="278"/>
                    <a:pt x="384" y="275"/>
                    <a:pt x="385" y="273"/>
                  </a:cubicBezTo>
                  <a:cubicBezTo>
                    <a:pt x="386" y="270"/>
                    <a:pt x="386" y="270"/>
                    <a:pt x="386" y="270"/>
                  </a:cubicBezTo>
                  <a:cubicBezTo>
                    <a:pt x="385" y="270"/>
                    <a:pt x="386" y="267"/>
                    <a:pt x="385" y="266"/>
                  </a:cubicBezTo>
                  <a:cubicBezTo>
                    <a:pt x="384" y="265"/>
                    <a:pt x="384" y="265"/>
                    <a:pt x="384" y="265"/>
                  </a:cubicBezTo>
                  <a:cubicBezTo>
                    <a:pt x="383" y="263"/>
                    <a:pt x="384" y="261"/>
                    <a:pt x="383" y="259"/>
                  </a:cubicBezTo>
                  <a:cubicBezTo>
                    <a:pt x="383" y="258"/>
                    <a:pt x="381" y="256"/>
                    <a:pt x="381" y="255"/>
                  </a:cubicBezTo>
                  <a:cubicBezTo>
                    <a:pt x="380" y="254"/>
                    <a:pt x="382" y="254"/>
                    <a:pt x="381" y="252"/>
                  </a:cubicBezTo>
                  <a:cubicBezTo>
                    <a:pt x="381" y="251"/>
                    <a:pt x="379" y="250"/>
                    <a:pt x="379" y="249"/>
                  </a:cubicBezTo>
                  <a:cubicBezTo>
                    <a:pt x="379" y="249"/>
                    <a:pt x="379" y="246"/>
                    <a:pt x="379" y="246"/>
                  </a:cubicBezTo>
                  <a:cubicBezTo>
                    <a:pt x="379" y="244"/>
                    <a:pt x="376" y="241"/>
                    <a:pt x="376" y="239"/>
                  </a:cubicBezTo>
                  <a:cubicBezTo>
                    <a:pt x="375" y="236"/>
                    <a:pt x="377" y="233"/>
                    <a:pt x="375" y="231"/>
                  </a:cubicBezTo>
                  <a:cubicBezTo>
                    <a:pt x="375" y="230"/>
                    <a:pt x="373" y="230"/>
                    <a:pt x="373" y="229"/>
                  </a:cubicBezTo>
                  <a:cubicBezTo>
                    <a:pt x="373" y="228"/>
                    <a:pt x="373" y="228"/>
                    <a:pt x="373" y="228"/>
                  </a:cubicBezTo>
                  <a:cubicBezTo>
                    <a:pt x="373" y="228"/>
                    <a:pt x="375" y="227"/>
                    <a:pt x="375" y="226"/>
                  </a:cubicBezTo>
                  <a:cubicBezTo>
                    <a:pt x="376" y="224"/>
                    <a:pt x="374" y="223"/>
                    <a:pt x="375" y="221"/>
                  </a:cubicBezTo>
                  <a:cubicBezTo>
                    <a:pt x="376" y="221"/>
                    <a:pt x="376" y="221"/>
                    <a:pt x="376" y="221"/>
                  </a:cubicBezTo>
                  <a:cubicBezTo>
                    <a:pt x="376" y="219"/>
                    <a:pt x="378" y="212"/>
                    <a:pt x="377" y="214"/>
                  </a:cubicBezTo>
                  <a:cubicBezTo>
                    <a:pt x="377" y="212"/>
                    <a:pt x="377" y="212"/>
                    <a:pt x="377" y="212"/>
                  </a:cubicBezTo>
                  <a:cubicBezTo>
                    <a:pt x="381" y="210"/>
                    <a:pt x="381" y="210"/>
                    <a:pt x="381" y="210"/>
                  </a:cubicBezTo>
                  <a:cubicBezTo>
                    <a:pt x="380" y="208"/>
                    <a:pt x="380" y="208"/>
                    <a:pt x="380" y="208"/>
                  </a:cubicBezTo>
                  <a:cubicBezTo>
                    <a:pt x="381" y="207"/>
                    <a:pt x="382" y="208"/>
                    <a:pt x="383" y="207"/>
                  </a:cubicBezTo>
                  <a:cubicBezTo>
                    <a:pt x="384" y="206"/>
                    <a:pt x="384" y="204"/>
                    <a:pt x="385" y="203"/>
                  </a:cubicBezTo>
                  <a:cubicBezTo>
                    <a:pt x="386" y="202"/>
                    <a:pt x="386" y="204"/>
                    <a:pt x="388" y="203"/>
                  </a:cubicBezTo>
                  <a:cubicBezTo>
                    <a:pt x="388" y="203"/>
                    <a:pt x="391" y="200"/>
                    <a:pt x="391" y="200"/>
                  </a:cubicBezTo>
                  <a:cubicBezTo>
                    <a:pt x="391" y="200"/>
                    <a:pt x="390" y="198"/>
                    <a:pt x="391" y="198"/>
                  </a:cubicBezTo>
                  <a:cubicBezTo>
                    <a:pt x="391" y="198"/>
                    <a:pt x="393" y="199"/>
                    <a:pt x="393" y="198"/>
                  </a:cubicBezTo>
                  <a:cubicBezTo>
                    <a:pt x="393" y="198"/>
                    <a:pt x="395" y="193"/>
                    <a:pt x="395" y="193"/>
                  </a:cubicBezTo>
                  <a:cubicBezTo>
                    <a:pt x="396" y="193"/>
                    <a:pt x="395" y="194"/>
                    <a:pt x="397" y="194"/>
                  </a:cubicBezTo>
                  <a:cubicBezTo>
                    <a:pt x="398" y="193"/>
                    <a:pt x="399" y="191"/>
                    <a:pt x="400" y="191"/>
                  </a:cubicBezTo>
                  <a:cubicBezTo>
                    <a:pt x="401" y="190"/>
                    <a:pt x="403" y="191"/>
                    <a:pt x="404" y="190"/>
                  </a:cubicBezTo>
                  <a:cubicBezTo>
                    <a:pt x="409" y="185"/>
                    <a:pt x="409" y="185"/>
                    <a:pt x="409" y="185"/>
                  </a:cubicBezTo>
                  <a:cubicBezTo>
                    <a:pt x="409" y="184"/>
                    <a:pt x="408" y="183"/>
                    <a:pt x="409" y="183"/>
                  </a:cubicBezTo>
                  <a:cubicBezTo>
                    <a:pt x="409" y="182"/>
                    <a:pt x="412" y="181"/>
                    <a:pt x="413" y="181"/>
                  </a:cubicBezTo>
                  <a:cubicBezTo>
                    <a:pt x="412" y="179"/>
                    <a:pt x="411" y="178"/>
                    <a:pt x="411" y="176"/>
                  </a:cubicBezTo>
                  <a:cubicBezTo>
                    <a:pt x="412" y="176"/>
                    <a:pt x="413" y="177"/>
                    <a:pt x="414" y="176"/>
                  </a:cubicBezTo>
                  <a:cubicBezTo>
                    <a:pt x="414" y="175"/>
                    <a:pt x="414" y="175"/>
                    <a:pt x="414" y="175"/>
                  </a:cubicBezTo>
                  <a:cubicBezTo>
                    <a:pt x="415" y="175"/>
                    <a:pt x="415" y="175"/>
                    <a:pt x="415" y="175"/>
                  </a:cubicBezTo>
                  <a:cubicBezTo>
                    <a:pt x="414" y="174"/>
                    <a:pt x="414" y="172"/>
                    <a:pt x="413" y="171"/>
                  </a:cubicBezTo>
                  <a:cubicBezTo>
                    <a:pt x="414" y="171"/>
                    <a:pt x="416" y="170"/>
                    <a:pt x="417" y="170"/>
                  </a:cubicBezTo>
                  <a:cubicBezTo>
                    <a:pt x="417" y="172"/>
                    <a:pt x="417" y="172"/>
                    <a:pt x="417" y="172"/>
                  </a:cubicBezTo>
                  <a:cubicBezTo>
                    <a:pt x="418" y="172"/>
                    <a:pt x="419" y="172"/>
                    <a:pt x="420" y="172"/>
                  </a:cubicBezTo>
                  <a:cubicBezTo>
                    <a:pt x="420" y="172"/>
                    <a:pt x="425" y="167"/>
                    <a:pt x="421" y="170"/>
                  </a:cubicBezTo>
                  <a:cubicBezTo>
                    <a:pt x="420" y="170"/>
                    <a:pt x="421" y="168"/>
                    <a:pt x="421" y="168"/>
                  </a:cubicBezTo>
                  <a:cubicBezTo>
                    <a:pt x="415" y="166"/>
                    <a:pt x="415" y="166"/>
                    <a:pt x="415" y="166"/>
                  </a:cubicBezTo>
                  <a:cubicBezTo>
                    <a:pt x="415" y="166"/>
                    <a:pt x="415" y="164"/>
                    <a:pt x="415" y="164"/>
                  </a:cubicBezTo>
                  <a:cubicBezTo>
                    <a:pt x="417" y="164"/>
                    <a:pt x="419" y="164"/>
                    <a:pt x="420" y="163"/>
                  </a:cubicBezTo>
                  <a:cubicBezTo>
                    <a:pt x="420" y="163"/>
                    <a:pt x="420" y="161"/>
                    <a:pt x="421" y="161"/>
                  </a:cubicBezTo>
                  <a:cubicBezTo>
                    <a:pt x="420" y="160"/>
                    <a:pt x="419" y="161"/>
                    <a:pt x="419" y="159"/>
                  </a:cubicBezTo>
                  <a:cubicBezTo>
                    <a:pt x="419" y="159"/>
                    <a:pt x="420" y="158"/>
                    <a:pt x="420" y="157"/>
                  </a:cubicBezTo>
                  <a:cubicBezTo>
                    <a:pt x="414" y="154"/>
                    <a:pt x="414" y="154"/>
                    <a:pt x="414" y="154"/>
                  </a:cubicBezTo>
                  <a:cubicBezTo>
                    <a:pt x="414" y="154"/>
                    <a:pt x="414" y="153"/>
                    <a:pt x="414" y="152"/>
                  </a:cubicBezTo>
                  <a:cubicBezTo>
                    <a:pt x="414" y="152"/>
                    <a:pt x="412" y="151"/>
                    <a:pt x="412" y="150"/>
                  </a:cubicBezTo>
                  <a:cubicBezTo>
                    <a:pt x="414" y="150"/>
                    <a:pt x="415" y="150"/>
                    <a:pt x="417" y="150"/>
                  </a:cubicBezTo>
                  <a:cubicBezTo>
                    <a:pt x="416" y="148"/>
                    <a:pt x="415" y="146"/>
                    <a:pt x="413" y="144"/>
                  </a:cubicBezTo>
                  <a:cubicBezTo>
                    <a:pt x="414" y="144"/>
                    <a:pt x="415" y="144"/>
                    <a:pt x="415" y="144"/>
                  </a:cubicBezTo>
                  <a:cubicBezTo>
                    <a:pt x="415" y="143"/>
                    <a:pt x="415" y="143"/>
                    <a:pt x="415" y="143"/>
                  </a:cubicBezTo>
                  <a:cubicBezTo>
                    <a:pt x="414" y="142"/>
                    <a:pt x="412" y="141"/>
                    <a:pt x="411" y="140"/>
                  </a:cubicBezTo>
                  <a:cubicBezTo>
                    <a:pt x="412" y="139"/>
                    <a:pt x="411" y="139"/>
                    <a:pt x="413" y="138"/>
                  </a:cubicBezTo>
                  <a:cubicBezTo>
                    <a:pt x="412" y="138"/>
                    <a:pt x="412" y="134"/>
                    <a:pt x="412" y="134"/>
                  </a:cubicBezTo>
                  <a:cubicBezTo>
                    <a:pt x="413" y="134"/>
                    <a:pt x="413" y="134"/>
                    <a:pt x="413" y="134"/>
                  </a:cubicBezTo>
                  <a:cubicBezTo>
                    <a:pt x="415" y="129"/>
                    <a:pt x="415" y="127"/>
                    <a:pt x="415" y="123"/>
                  </a:cubicBezTo>
                  <a:cubicBezTo>
                    <a:pt x="416" y="123"/>
                    <a:pt x="416" y="123"/>
                    <a:pt x="418" y="122"/>
                  </a:cubicBezTo>
                  <a:cubicBezTo>
                    <a:pt x="419" y="121"/>
                    <a:pt x="419" y="121"/>
                    <a:pt x="419" y="121"/>
                  </a:cubicBezTo>
                  <a:cubicBezTo>
                    <a:pt x="419" y="121"/>
                    <a:pt x="421" y="122"/>
                    <a:pt x="422" y="122"/>
                  </a:cubicBezTo>
                  <a:cubicBezTo>
                    <a:pt x="423" y="120"/>
                    <a:pt x="422" y="120"/>
                    <a:pt x="423" y="119"/>
                  </a:cubicBezTo>
                  <a:cubicBezTo>
                    <a:pt x="423" y="119"/>
                    <a:pt x="424" y="121"/>
                    <a:pt x="424" y="122"/>
                  </a:cubicBezTo>
                  <a:cubicBezTo>
                    <a:pt x="422" y="123"/>
                    <a:pt x="420" y="125"/>
                    <a:pt x="419" y="127"/>
                  </a:cubicBezTo>
                  <a:cubicBezTo>
                    <a:pt x="420" y="129"/>
                    <a:pt x="420" y="129"/>
                    <a:pt x="420" y="129"/>
                  </a:cubicBezTo>
                  <a:cubicBezTo>
                    <a:pt x="419" y="130"/>
                    <a:pt x="417" y="131"/>
                    <a:pt x="417" y="132"/>
                  </a:cubicBezTo>
                  <a:cubicBezTo>
                    <a:pt x="416" y="133"/>
                    <a:pt x="417" y="134"/>
                    <a:pt x="418" y="134"/>
                  </a:cubicBezTo>
                  <a:cubicBezTo>
                    <a:pt x="419" y="135"/>
                    <a:pt x="417" y="135"/>
                    <a:pt x="417" y="135"/>
                  </a:cubicBezTo>
                  <a:cubicBezTo>
                    <a:pt x="417" y="136"/>
                    <a:pt x="417" y="140"/>
                    <a:pt x="418" y="140"/>
                  </a:cubicBezTo>
                  <a:cubicBezTo>
                    <a:pt x="418" y="141"/>
                    <a:pt x="418" y="141"/>
                    <a:pt x="418" y="141"/>
                  </a:cubicBezTo>
                  <a:cubicBezTo>
                    <a:pt x="420" y="140"/>
                    <a:pt x="420" y="140"/>
                    <a:pt x="423" y="140"/>
                  </a:cubicBezTo>
                  <a:cubicBezTo>
                    <a:pt x="423" y="140"/>
                    <a:pt x="422" y="143"/>
                    <a:pt x="423" y="144"/>
                  </a:cubicBezTo>
                  <a:cubicBezTo>
                    <a:pt x="424" y="143"/>
                    <a:pt x="426" y="142"/>
                    <a:pt x="428" y="142"/>
                  </a:cubicBezTo>
                  <a:cubicBezTo>
                    <a:pt x="428" y="140"/>
                    <a:pt x="428" y="140"/>
                    <a:pt x="428" y="140"/>
                  </a:cubicBezTo>
                  <a:cubicBezTo>
                    <a:pt x="428" y="140"/>
                    <a:pt x="427" y="140"/>
                    <a:pt x="427" y="138"/>
                  </a:cubicBezTo>
                  <a:cubicBezTo>
                    <a:pt x="427" y="138"/>
                    <a:pt x="428" y="138"/>
                    <a:pt x="428" y="137"/>
                  </a:cubicBezTo>
                  <a:cubicBezTo>
                    <a:pt x="429" y="138"/>
                    <a:pt x="429" y="135"/>
                    <a:pt x="429" y="134"/>
                  </a:cubicBezTo>
                  <a:cubicBezTo>
                    <a:pt x="428" y="134"/>
                    <a:pt x="428" y="134"/>
                    <a:pt x="428" y="134"/>
                  </a:cubicBezTo>
                  <a:cubicBezTo>
                    <a:pt x="428" y="133"/>
                    <a:pt x="430" y="131"/>
                    <a:pt x="429" y="130"/>
                  </a:cubicBezTo>
                  <a:cubicBezTo>
                    <a:pt x="428" y="130"/>
                    <a:pt x="428" y="130"/>
                    <a:pt x="428" y="130"/>
                  </a:cubicBezTo>
                  <a:cubicBezTo>
                    <a:pt x="428" y="129"/>
                    <a:pt x="426" y="127"/>
                    <a:pt x="426" y="126"/>
                  </a:cubicBezTo>
                  <a:cubicBezTo>
                    <a:pt x="426" y="126"/>
                    <a:pt x="426" y="126"/>
                    <a:pt x="426" y="126"/>
                  </a:cubicBezTo>
                  <a:cubicBezTo>
                    <a:pt x="426" y="125"/>
                    <a:pt x="427" y="123"/>
                    <a:pt x="427" y="123"/>
                  </a:cubicBezTo>
                  <a:cubicBezTo>
                    <a:pt x="428" y="123"/>
                    <a:pt x="430" y="125"/>
                    <a:pt x="431" y="126"/>
                  </a:cubicBezTo>
                  <a:cubicBezTo>
                    <a:pt x="432" y="126"/>
                    <a:pt x="433" y="125"/>
                    <a:pt x="434" y="126"/>
                  </a:cubicBezTo>
                  <a:cubicBezTo>
                    <a:pt x="436" y="124"/>
                    <a:pt x="436" y="121"/>
                    <a:pt x="438" y="119"/>
                  </a:cubicBezTo>
                  <a:cubicBezTo>
                    <a:pt x="440" y="120"/>
                    <a:pt x="440" y="120"/>
                    <a:pt x="440" y="120"/>
                  </a:cubicBezTo>
                  <a:cubicBezTo>
                    <a:pt x="440" y="119"/>
                    <a:pt x="441" y="117"/>
                    <a:pt x="441" y="116"/>
                  </a:cubicBezTo>
                  <a:cubicBezTo>
                    <a:pt x="442" y="115"/>
                    <a:pt x="441" y="109"/>
                    <a:pt x="441" y="109"/>
                  </a:cubicBezTo>
                  <a:cubicBezTo>
                    <a:pt x="441" y="109"/>
                    <a:pt x="440" y="109"/>
                    <a:pt x="439" y="109"/>
                  </a:cubicBezTo>
                  <a:cubicBezTo>
                    <a:pt x="439" y="109"/>
                    <a:pt x="439" y="107"/>
                    <a:pt x="439" y="107"/>
                  </a:cubicBezTo>
                  <a:cubicBezTo>
                    <a:pt x="440" y="107"/>
                    <a:pt x="440" y="107"/>
                    <a:pt x="440" y="107"/>
                  </a:cubicBezTo>
                  <a:cubicBezTo>
                    <a:pt x="440" y="106"/>
                    <a:pt x="440" y="106"/>
                    <a:pt x="440" y="106"/>
                  </a:cubicBezTo>
                  <a:cubicBezTo>
                    <a:pt x="441" y="105"/>
                    <a:pt x="445" y="101"/>
                    <a:pt x="446" y="101"/>
                  </a:cubicBezTo>
                  <a:cubicBezTo>
                    <a:pt x="446" y="100"/>
                    <a:pt x="446" y="100"/>
                    <a:pt x="446" y="100"/>
                  </a:cubicBezTo>
                  <a:cubicBezTo>
                    <a:pt x="446" y="99"/>
                    <a:pt x="448" y="100"/>
                    <a:pt x="448" y="100"/>
                  </a:cubicBezTo>
                  <a:cubicBezTo>
                    <a:pt x="449" y="100"/>
                    <a:pt x="449" y="98"/>
                    <a:pt x="450" y="98"/>
                  </a:cubicBezTo>
                  <a:cubicBezTo>
                    <a:pt x="450" y="98"/>
                    <a:pt x="452" y="99"/>
                    <a:pt x="453" y="99"/>
                  </a:cubicBezTo>
                  <a:cubicBezTo>
                    <a:pt x="454" y="98"/>
                    <a:pt x="454" y="96"/>
                    <a:pt x="454" y="96"/>
                  </a:cubicBezTo>
                  <a:cubicBezTo>
                    <a:pt x="456" y="95"/>
                    <a:pt x="458" y="96"/>
                    <a:pt x="460" y="96"/>
                  </a:cubicBezTo>
                  <a:cubicBezTo>
                    <a:pt x="460" y="97"/>
                    <a:pt x="460" y="97"/>
                    <a:pt x="460" y="97"/>
                  </a:cubicBezTo>
                  <a:cubicBezTo>
                    <a:pt x="461" y="98"/>
                    <a:pt x="462" y="96"/>
                    <a:pt x="462" y="97"/>
                  </a:cubicBezTo>
                  <a:cubicBezTo>
                    <a:pt x="461" y="96"/>
                    <a:pt x="462" y="93"/>
                    <a:pt x="462" y="91"/>
                  </a:cubicBezTo>
                  <a:cubicBezTo>
                    <a:pt x="463" y="92"/>
                    <a:pt x="465" y="91"/>
                    <a:pt x="466" y="92"/>
                  </a:cubicBezTo>
                  <a:cubicBezTo>
                    <a:pt x="466" y="92"/>
                    <a:pt x="466" y="94"/>
                    <a:pt x="466" y="94"/>
                  </a:cubicBezTo>
                  <a:cubicBezTo>
                    <a:pt x="466" y="94"/>
                    <a:pt x="467" y="95"/>
                    <a:pt x="468" y="95"/>
                  </a:cubicBezTo>
                  <a:cubicBezTo>
                    <a:pt x="469" y="94"/>
                    <a:pt x="470" y="93"/>
                    <a:pt x="470" y="93"/>
                  </a:cubicBezTo>
                  <a:cubicBezTo>
                    <a:pt x="470" y="92"/>
                    <a:pt x="472" y="93"/>
                    <a:pt x="472" y="93"/>
                  </a:cubicBezTo>
                  <a:cubicBezTo>
                    <a:pt x="472" y="92"/>
                    <a:pt x="472" y="91"/>
                    <a:pt x="471" y="91"/>
                  </a:cubicBezTo>
                  <a:cubicBezTo>
                    <a:pt x="470" y="90"/>
                    <a:pt x="466" y="89"/>
                    <a:pt x="466" y="88"/>
                  </a:cubicBezTo>
                  <a:cubicBezTo>
                    <a:pt x="465" y="87"/>
                    <a:pt x="466" y="87"/>
                    <a:pt x="466" y="86"/>
                  </a:cubicBezTo>
                  <a:cubicBezTo>
                    <a:pt x="467" y="85"/>
                    <a:pt x="468" y="85"/>
                    <a:pt x="470" y="85"/>
                  </a:cubicBezTo>
                  <a:cubicBezTo>
                    <a:pt x="467" y="79"/>
                    <a:pt x="469" y="80"/>
                    <a:pt x="473" y="76"/>
                  </a:cubicBezTo>
                  <a:cubicBezTo>
                    <a:pt x="473" y="75"/>
                    <a:pt x="473" y="75"/>
                    <a:pt x="473" y="75"/>
                  </a:cubicBezTo>
                  <a:cubicBezTo>
                    <a:pt x="472" y="75"/>
                    <a:pt x="472" y="75"/>
                    <a:pt x="472" y="75"/>
                  </a:cubicBezTo>
                  <a:cubicBezTo>
                    <a:pt x="473" y="73"/>
                    <a:pt x="473" y="71"/>
                    <a:pt x="474" y="69"/>
                  </a:cubicBezTo>
                  <a:cubicBezTo>
                    <a:pt x="475" y="70"/>
                    <a:pt x="475" y="70"/>
                    <a:pt x="476" y="70"/>
                  </a:cubicBezTo>
                  <a:cubicBezTo>
                    <a:pt x="475" y="72"/>
                    <a:pt x="478" y="69"/>
                    <a:pt x="478" y="69"/>
                  </a:cubicBezTo>
                  <a:cubicBezTo>
                    <a:pt x="480" y="69"/>
                    <a:pt x="478" y="70"/>
                    <a:pt x="479" y="71"/>
                  </a:cubicBezTo>
                  <a:cubicBezTo>
                    <a:pt x="480" y="71"/>
                    <a:pt x="480" y="71"/>
                    <a:pt x="480" y="71"/>
                  </a:cubicBezTo>
                  <a:cubicBezTo>
                    <a:pt x="480" y="70"/>
                    <a:pt x="480" y="69"/>
                    <a:pt x="480" y="69"/>
                  </a:cubicBezTo>
                  <a:cubicBezTo>
                    <a:pt x="481" y="68"/>
                    <a:pt x="482" y="70"/>
                    <a:pt x="484" y="69"/>
                  </a:cubicBezTo>
                  <a:cubicBezTo>
                    <a:pt x="484" y="66"/>
                    <a:pt x="484" y="65"/>
                    <a:pt x="486" y="62"/>
                  </a:cubicBezTo>
                  <a:cubicBezTo>
                    <a:pt x="486" y="63"/>
                    <a:pt x="487" y="65"/>
                    <a:pt x="487" y="66"/>
                  </a:cubicBezTo>
                  <a:cubicBezTo>
                    <a:pt x="489" y="65"/>
                    <a:pt x="489" y="65"/>
                    <a:pt x="489" y="65"/>
                  </a:cubicBezTo>
                  <a:cubicBezTo>
                    <a:pt x="489" y="65"/>
                    <a:pt x="489" y="63"/>
                    <a:pt x="489" y="63"/>
                  </a:cubicBezTo>
                  <a:cubicBezTo>
                    <a:pt x="490" y="63"/>
                    <a:pt x="491" y="65"/>
                    <a:pt x="492" y="65"/>
                  </a:cubicBezTo>
                  <a:cubicBezTo>
                    <a:pt x="493" y="66"/>
                    <a:pt x="493" y="64"/>
                    <a:pt x="494" y="65"/>
                  </a:cubicBezTo>
                  <a:cubicBezTo>
                    <a:pt x="495" y="64"/>
                    <a:pt x="495" y="63"/>
                    <a:pt x="496" y="62"/>
                  </a:cubicBezTo>
                  <a:cubicBezTo>
                    <a:pt x="497" y="61"/>
                    <a:pt x="498" y="61"/>
                    <a:pt x="499" y="61"/>
                  </a:cubicBezTo>
                  <a:cubicBezTo>
                    <a:pt x="498" y="58"/>
                    <a:pt x="498" y="57"/>
                    <a:pt x="498" y="54"/>
                  </a:cubicBezTo>
                  <a:cubicBezTo>
                    <a:pt x="498" y="54"/>
                    <a:pt x="497" y="54"/>
                    <a:pt x="497" y="54"/>
                  </a:cubicBezTo>
                  <a:cubicBezTo>
                    <a:pt x="497" y="53"/>
                    <a:pt x="498" y="53"/>
                    <a:pt x="498" y="53"/>
                  </a:cubicBezTo>
                  <a:cubicBezTo>
                    <a:pt x="498" y="53"/>
                    <a:pt x="497" y="52"/>
                    <a:pt x="496" y="52"/>
                  </a:cubicBezTo>
                  <a:cubicBezTo>
                    <a:pt x="495" y="52"/>
                    <a:pt x="496" y="50"/>
                    <a:pt x="496" y="47"/>
                  </a:cubicBezTo>
                  <a:cubicBezTo>
                    <a:pt x="496" y="45"/>
                    <a:pt x="492" y="46"/>
                    <a:pt x="492" y="46"/>
                  </a:cubicBezTo>
                  <a:cubicBezTo>
                    <a:pt x="492" y="46"/>
                    <a:pt x="492" y="39"/>
                    <a:pt x="492" y="34"/>
                  </a:cubicBezTo>
                  <a:cubicBezTo>
                    <a:pt x="493" y="29"/>
                    <a:pt x="490" y="28"/>
                    <a:pt x="486" y="27"/>
                  </a:cubicBezTo>
                  <a:cubicBezTo>
                    <a:pt x="483" y="26"/>
                    <a:pt x="482" y="33"/>
                    <a:pt x="482" y="29"/>
                  </a:cubicBezTo>
                  <a:cubicBezTo>
                    <a:pt x="481" y="25"/>
                    <a:pt x="479" y="28"/>
                    <a:pt x="479" y="28"/>
                  </a:cubicBezTo>
                  <a:cubicBezTo>
                    <a:pt x="476" y="33"/>
                    <a:pt x="476" y="33"/>
                    <a:pt x="476" y="33"/>
                  </a:cubicBezTo>
                  <a:cubicBezTo>
                    <a:pt x="476" y="33"/>
                    <a:pt x="473" y="38"/>
                    <a:pt x="474" y="40"/>
                  </a:cubicBezTo>
                  <a:cubicBezTo>
                    <a:pt x="474" y="41"/>
                    <a:pt x="468" y="47"/>
                    <a:pt x="466" y="47"/>
                  </a:cubicBezTo>
                  <a:cubicBezTo>
                    <a:pt x="464" y="48"/>
                    <a:pt x="463" y="51"/>
                    <a:pt x="463" y="51"/>
                  </a:cubicBezTo>
                  <a:cubicBezTo>
                    <a:pt x="463" y="51"/>
                    <a:pt x="441" y="54"/>
                    <a:pt x="438" y="54"/>
                  </a:cubicBezTo>
                  <a:cubicBezTo>
                    <a:pt x="436" y="53"/>
                    <a:pt x="436" y="52"/>
                    <a:pt x="429" y="56"/>
                  </a:cubicBezTo>
                  <a:cubicBezTo>
                    <a:pt x="422" y="60"/>
                    <a:pt x="421" y="62"/>
                    <a:pt x="421" y="62"/>
                  </a:cubicBezTo>
                  <a:cubicBezTo>
                    <a:pt x="421" y="62"/>
                    <a:pt x="421" y="63"/>
                    <a:pt x="421" y="63"/>
                  </a:cubicBezTo>
                  <a:cubicBezTo>
                    <a:pt x="424" y="60"/>
                    <a:pt x="424" y="60"/>
                    <a:pt x="424" y="60"/>
                  </a:cubicBezTo>
                  <a:cubicBezTo>
                    <a:pt x="423" y="61"/>
                    <a:pt x="424" y="63"/>
                    <a:pt x="423" y="65"/>
                  </a:cubicBezTo>
                  <a:cubicBezTo>
                    <a:pt x="423" y="65"/>
                    <a:pt x="421" y="65"/>
                    <a:pt x="421" y="66"/>
                  </a:cubicBezTo>
                  <a:cubicBezTo>
                    <a:pt x="420" y="67"/>
                    <a:pt x="422" y="67"/>
                    <a:pt x="421" y="69"/>
                  </a:cubicBezTo>
                  <a:cubicBezTo>
                    <a:pt x="421" y="69"/>
                    <a:pt x="419" y="70"/>
                    <a:pt x="419" y="71"/>
                  </a:cubicBezTo>
                  <a:cubicBezTo>
                    <a:pt x="420" y="71"/>
                    <a:pt x="419" y="73"/>
                    <a:pt x="419" y="74"/>
                  </a:cubicBezTo>
                  <a:cubicBezTo>
                    <a:pt x="417" y="74"/>
                    <a:pt x="415" y="74"/>
                    <a:pt x="414" y="75"/>
                  </a:cubicBezTo>
                  <a:cubicBezTo>
                    <a:pt x="414" y="75"/>
                    <a:pt x="413" y="76"/>
                    <a:pt x="413" y="77"/>
                  </a:cubicBezTo>
                  <a:cubicBezTo>
                    <a:pt x="411" y="77"/>
                    <a:pt x="410" y="76"/>
                    <a:pt x="408" y="76"/>
                  </a:cubicBezTo>
                  <a:cubicBezTo>
                    <a:pt x="407" y="77"/>
                    <a:pt x="407" y="77"/>
                    <a:pt x="407" y="77"/>
                  </a:cubicBezTo>
                  <a:cubicBezTo>
                    <a:pt x="402" y="76"/>
                    <a:pt x="399" y="77"/>
                    <a:pt x="394" y="77"/>
                  </a:cubicBezTo>
                  <a:cubicBezTo>
                    <a:pt x="394" y="78"/>
                    <a:pt x="393" y="77"/>
                    <a:pt x="393" y="79"/>
                  </a:cubicBezTo>
                  <a:cubicBezTo>
                    <a:pt x="393" y="79"/>
                    <a:pt x="395" y="80"/>
                    <a:pt x="395" y="81"/>
                  </a:cubicBezTo>
                  <a:cubicBezTo>
                    <a:pt x="393" y="83"/>
                    <a:pt x="391" y="87"/>
                    <a:pt x="388" y="89"/>
                  </a:cubicBezTo>
                  <a:cubicBezTo>
                    <a:pt x="386" y="89"/>
                    <a:pt x="385" y="88"/>
                    <a:pt x="384" y="89"/>
                  </a:cubicBezTo>
                  <a:cubicBezTo>
                    <a:pt x="383" y="90"/>
                    <a:pt x="382" y="92"/>
                    <a:pt x="381" y="92"/>
                  </a:cubicBezTo>
                  <a:cubicBezTo>
                    <a:pt x="378" y="93"/>
                    <a:pt x="376" y="92"/>
                    <a:pt x="374" y="93"/>
                  </a:cubicBezTo>
                  <a:cubicBezTo>
                    <a:pt x="374" y="94"/>
                    <a:pt x="374" y="94"/>
                    <a:pt x="374" y="94"/>
                  </a:cubicBezTo>
                  <a:cubicBezTo>
                    <a:pt x="373" y="96"/>
                    <a:pt x="369" y="99"/>
                    <a:pt x="366" y="99"/>
                  </a:cubicBezTo>
                  <a:cubicBezTo>
                    <a:pt x="361" y="100"/>
                    <a:pt x="358" y="97"/>
                    <a:pt x="362" y="98"/>
                  </a:cubicBezTo>
                  <a:cubicBezTo>
                    <a:pt x="362" y="97"/>
                    <a:pt x="362" y="97"/>
                    <a:pt x="362" y="97"/>
                  </a:cubicBezTo>
                  <a:cubicBezTo>
                    <a:pt x="362" y="96"/>
                    <a:pt x="360" y="97"/>
                    <a:pt x="360" y="97"/>
                  </a:cubicBezTo>
                  <a:cubicBezTo>
                    <a:pt x="360" y="96"/>
                    <a:pt x="360" y="95"/>
                    <a:pt x="359" y="95"/>
                  </a:cubicBezTo>
                  <a:cubicBezTo>
                    <a:pt x="359" y="94"/>
                    <a:pt x="356" y="95"/>
                    <a:pt x="357" y="95"/>
                  </a:cubicBezTo>
                  <a:cubicBezTo>
                    <a:pt x="356" y="93"/>
                    <a:pt x="356" y="93"/>
                    <a:pt x="356" y="93"/>
                  </a:cubicBezTo>
                  <a:cubicBezTo>
                    <a:pt x="357" y="92"/>
                    <a:pt x="359" y="91"/>
                    <a:pt x="360" y="90"/>
                  </a:cubicBezTo>
                  <a:cubicBezTo>
                    <a:pt x="360" y="90"/>
                    <a:pt x="360" y="89"/>
                    <a:pt x="360" y="89"/>
                  </a:cubicBezTo>
                  <a:cubicBezTo>
                    <a:pt x="362" y="87"/>
                    <a:pt x="365" y="86"/>
                    <a:pt x="365" y="84"/>
                  </a:cubicBezTo>
                  <a:cubicBezTo>
                    <a:pt x="365" y="81"/>
                    <a:pt x="365" y="79"/>
                    <a:pt x="366" y="78"/>
                  </a:cubicBezTo>
                  <a:cubicBezTo>
                    <a:pt x="365" y="78"/>
                    <a:pt x="365" y="79"/>
                    <a:pt x="365" y="79"/>
                  </a:cubicBezTo>
                  <a:cubicBezTo>
                    <a:pt x="365" y="79"/>
                    <a:pt x="366" y="78"/>
                    <a:pt x="365" y="75"/>
                  </a:cubicBezTo>
                  <a:cubicBezTo>
                    <a:pt x="363" y="68"/>
                    <a:pt x="365" y="69"/>
                    <a:pt x="358" y="67"/>
                  </a:cubicBezTo>
                  <a:cubicBezTo>
                    <a:pt x="358" y="68"/>
                    <a:pt x="357" y="69"/>
                    <a:pt x="357" y="70"/>
                  </a:cubicBezTo>
                  <a:cubicBezTo>
                    <a:pt x="357" y="70"/>
                    <a:pt x="355" y="70"/>
                    <a:pt x="355" y="71"/>
                  </a:cubicBezTo>
                  <a:cubicBezTo>
                    <a:pt x="355" y="71"/>
                    <a:pt x="353" y="71"/>
                    <a:pt x="353" y="69"/>
                  </a:cubicBezTo>
                  <a:cubicBezTo>
                    <a:pt x="355" y="68"/>
                    <a:pt x="355" y="68"/>
                    <a:pt x="355" y="68"/>
                  </a:cubicBezTo>
                  <a:cubicBezTo>
                    <a:pt x="356" y="66"/>
                    <a:pt x="358" y="61"/>
                    <a:pt x="357" y="57"/>
                  </a:cubicBezTo>
                  <a:cubicBezTo>
                    <a:pt x="357" y="56"/>
                    <a:pt x="355" y="55"/>
                    <a:pt x="355" y="55"/>
                  </a:cubicBezTo>
                  <a:cubicBezTo>
                    <a:pt x="355" y="53"/>
                    <a:pt x="356" y="52"/>
                    <a:pt x="356" y="51"/>
                  </a:cubicBezTo>
                  <a:cubicBezTo>
                    <a:pt x="356" y="51"/>
                    <a:pt x="354" y="49"/>
                    <a:pt x="354" y="49"/>
                  </a:cubicBezTo>
                  <a:cubicBezTo>
                    <a:pt x="353" y="49"/>
                    <a:pt x="352" y="49"/>
                    <a:pt x="351" y="49"/>
                  </a:cubicBezTo>
                  <a:cubicBezTo>
                    <a:pt x="349" y="47"/>
                    <a:pt x="349" y="46"/>
                    <a:pt x="347" y="45"/>
                  </a:cubicBezTo>
                  <a:cubicBezTo>
                    <a:pt x="347" y="45"/>
                    <a:pt x="346" y="45"/>
                    <a:pt x="345" y="45"/>
                  </a:cubicBezTo>
                  <a:cubicBezTo>
                    <a:pt x="345" y="45"/>
                    <a:pt x="344" y="46"/>
                    <a:pt x="343" y="47"/>
                  </a:cubicBezTo>
                  <a:cubicBezTo>
                    <a:pt x="343" y="47"/>
                    <a:pt x="344" y="49"/>
                    <a:pt x="343" y="49"/>
                  </a:cubicBezTo>
                  <a:cubicBezTo>
                    <a:pt x="343" y="50"/>
                    <a:pt x="342" y="49"/>
                    <a:pt x="341" y="50"/>
                  </a:cubicBezTo>
                  <a:cubicBezTo>
                    <a:pt x="340" y="51"/>
                    <a:pt x="339" y="53"/>
                    <a:pt x="339" y="55"/>
                  </a:cubicBezTo>
                  <a:cubicBezTo>
                    <a:pt x="337" y="55"/>
                    <a:pt x="336" y="55"/>
                    <a:pt x="334" y="55"/>
                  </a:cubicBezTo>
                  <a:cubicBezTo>
                    <a:pt x="334" y="58"/>
                    <a:pt x="333" y="60"/>
                    <a:pt x="333" y="64"/>
                  </a:cubicBezTo>
                  <a:cubicBezTo>
                    <a:pt x="333" y="64"/>
                    <a:pt x="331" y="64"/>
                    <a:pt x="331" y="65"/>
                  </a:cubicBezTo>
                  <a:cubicBezTo>
                    <a:pt x="330" y="67"/>
                    <a:pt x="331" y="73"/>
                    <a:pt x="331" y="75"/>
                  </a:cubicBezTo>
                  <a:cubicBezTo>
                    <a:pt x="333" y="77"/>
                    <a:pt x="333" y="77"/>
                    <a:pt x="333" y="77"/>
                  </a:cubicBezTo>
                  <a:cubicBezTo>
                    <a:pt x="333" y="78"/>
                    <a:pt x="333" y="81"/>
                    <a:pt x="333" y="83"/>
                  </a:cubicBezTo>
                  <a:cubicBezTo>
                    <a:pt x="327" y="94"/>
                    <a:pt x="327" y="94"/>
                    <a:pt x="327" y="94"/>
                  </a:cubicBezTo>
                  <a:cubicBezTo>
                    <a:pt x="325" y="95"/>
                    <a:pt x="325" y="94"/>
                    <a:pt x="323" y="95"/>
                  </a:cubicBezTo>
                  <a:cubicBezTo>
                    <a:pt x="322" y="94"/>
                    <a:pt x="321" y="93"/>
                    <a:pt x="321" y="93"/>
                  </a:cubicBezTo>
                  <a:cubicBezTo>
                    <a:pt x="320" y="91"/>
                    <a:pt x="321" y="90"/>
                    <a:pt x="321" y="89"/>
                  </a:cubicBezTo>
                  <a:cubicBezTo>
                    <a:pt x="319" y="87"/>
                    <a:pt x="319" y="87"/>
                    <a:pt x="319" y="87"/>
                  </a:cubicBezTo>
                  <a:cubicBezTo>
                    <a:pt x="318" y="79"/>
                    <a:pt x="318" y="73"/>
                    <a:pt x="320" y="67"/>
                  </a:cubicBezTo>
                  <a:cubicBezTo>
                    <a:pt x="321" y="65"/>
                    <a:pt x="323" y="63"/>
                    <a:pt x="323" y="61"/>
                  </a:cubicBezTo>
                  <a:cubicBezTo>
                    <a:pt x="325" y="58"/>
                    <a:pt x="324" y="57"/>
                    <a:pt x="325" y="54"/>
                  </a:cubicBezTo>
                  <a:cubicBezTo>
                    <a:pt x="324" y="55"/>
                    <a:pt x="321" y="55"/>
                    <a:pt x="321" y="57"/>
                  </a:cubicBezTo>
                  <a:cubicBezTo>
                    <a:pt x="321" y="57"/>
                    <a:pt x="321" y="59"/>
                    <a:pt x="321" y="59"/>
                  </a:cubicBezTo>
                  <a:cubicBezTo>
                    <a:pt x="320" y="60"/>
                    <a:pt x="319" y="60"/>
                    <a:pt x="318" y="61"/>
                  </a:cubicBezTo>
                  <a:cubicBezTo>
                    <a:pt x="318" y="59"/>
                    <a:pt x="317" y="58"/>
                    <a:pt x="318" y="57"/>
                  </a:cubicBezTo>
                  <a:cubicBezTo>
                    <a:pt x="318" y="56"/>
                    <a:pt x="321" y="55"/>
                    <a:pt x="321" y="54"/>
                  </a:cubicBezTo>
                  <a:cubicBezTo>
                    <a:pt x="322" y="53"/>
                    <a:pt x="322" y="52"/>
                    <a:pt x="322" y="51"/>
                  </a:cubicBezTo>
                  <a:cubicBezTo>
                    <a:pt x="323" y="49"/>
                    <a:pt x="325" y="46"/>
                    <a:pt x="326" y="44"/>
                  </a:cubicBezTo>
                  <a:cubicBezTo>
                    <a:pt x="328" y="44"/>
                    <a:pt x="328" y="46"/>
                    <a:pt x="329" y="45"/>
                  </a:cubicBezTo>
                  <a:cubicBezTo>
                    <a:pt x="330" y="43"/>
                    <a:pt x="330" y="43"/>
                    <a:pt x="330" y="43"/>
                  </a:cubicBezTo>
                  <a:cubicBezTo>
                    <a:pt x="333" y="43"/>
                    <a:pt x="334" y="44"/>
                    <a:pt x="337" y="43"/>
                  </a:cubicBezTo>
                  <a:cubicBezTo>
                    <a:pt x="337" y="43"/>
                    <a:pt x="338" y="40"/>
                    <a:pt x="338" y="40"/>
                  </a:cubicBezTo>
                  <a:cubicBezTo>
                    <a:pt x="341" y="39"/>
                    <a:pt x="342" y="43"/>
                    <a:pt x="344" y="43"/>
                  </a:cubicBezTo>
                  <a:cubicBezTo>
                    <a:pt x="349" y="43"/>
                    <a:pt x="345" y="41"/>
                    <a:pt x="347" y="41"/>
                  </a:cubicBezTo>
                  <a:cubicBezTo>
                    <a:pt x="347" y="40"/>
                    <a:pt x="348" y="41"/>
                    <a:pt x="349" y="41"/>
                  </a:cubicBezTo>
                  <a:cubicBezTo>
                    <a:pt x="349" y="42"/>
                    <a:pt x="349" y="42"/>
                    <a:pt x="349" y="42"/>
                  </a:cubicBezTo>
                  <a:cubicBezTo>
                    <a:pt x="350" y="42"/>
                    <a:pt x="351" y="42"/>
                    <a:pt x="352" y="43"/>
                  </a:cubicBezTo>
                  <a:cubicBezTo>
                    <a:pt x="352" y="43"/>
                    <a:pt x="352" y="41"/>
                    <a:pt x="352" y="41"/>
                  </a:cubicBezTo>
                  <a:cubicBezTo>
                    <a:pt x="350" y="37"/>
                    <a:pt x="349" y="37"/>
                    <a:pt x="343" y="37"/>
                  </a:cubicBezTo>
                  <a:cubicBezTo>
                    <a:pt x="343" y="35"/>
                    <a:pt x="343" y="33"/>
                    <a:pt x="343" y="31"/>
                  </a:cubicBezTo>
                  <a:cubicBezTo>
                    <a:pt x="336" y="34"/>
                    <a:pt x="329" y="37"/>
                    <a:pt x="322" y="35"/>
                  </a:cubicBezTo>
                  <a:cubicBezTo>
                    <a:pt x="321" y="33"/>
                    <a:pt x="321" y="31"/>
                    <a:pt x="320" y="29"/>
                  </a:cubicBezTo>
                  <a:cubicBezTo>
                    <a:pt x="318" y="30"/>
                    <a:pt x="315" y="31"/>
                    <a:pt x="314" y="31"/>
                  </a:cubicBezTo>
                  <a:cubicBezTo>
                    <a:pt x="310" y="30"/>
                    <a:pt x="315" y="28"/>
                    <a:pt x="313" y="27"/>
                  </a:cubicBezTo>
                  <a:cubicBezTo>
                    <a:pt x="314" y="26"/>
                    <a:pt x="314" y="28"/>
                    <a:pt x="316" y="27"/>
                  </a:cubicBezTo>
                  <a:cubicBezTo>
                    <a:pt x="317" y="27"/>
                    <a:pt x="319" y="24"/>
                    <a:pt x="319" y="23"/>
                  </a:cubicBezTo>
                  <a:cubicBezTo>
                    <a:pt x="318" y="23"/>
                    <a:pt x="318" y="22"/>
                    <a:pt x="316" y="22"/>
                  </a:cubicBezTo>
                  <a:cubicBezTo>
                    <a:pt x="315" y="23"/>
                    <a:pt x="315" y="23"/>
                    <a:pt x="315" y="23"/>
                  </a:cubicBezTo>
                  <a:cubicBezTo>
                    <a:pt x="314" y="24"/>
                    <a:pt x="312" y="24"/>
                    <a:pt x="311" y="25"/>
                  </a:cubicBezTo>
                  <a:cubicBezTo>
                    <a:pt x="311" y="26"/>
                    <a:pt x="311" y="26"/>
                    <a:pt x="311" y="26"/>
                  </a:cubicBezTo>
                  <a:cubicBezTo>
                    <a:pt x="306" y="30"/>
                    <a:pt x="306" y="30"/>
                    <a:pt x="306" y="30"/>
                  </a:cubicBezTo>
                  <a:cubicBezTo>
                    <a:pt x="305" y="31"/>
                    <a:pt x="303" y="31"/>
                    <a:pt x="302" y="31"/>
                  </a:cubicBezTo>
                  <a:cubicBezTo>
                    <a:pt x="300" y="32"/>
                    <a:pt x="300" y="33"/>
                    <a:pt x="300" y="33"/>
                  </a:cubicBezTo>
                  <a:cubicBezTo>
                    <a:pt x="297" y="34"/>
                    <a:pt x="295" y="32"/>
                    <a:pt x="294" y="31"/>
                  </a:cubicBezTo>
                  <a:cubicBezTo>
                    <a:pt x="294" y="30"/>
                    <a:pt x="294" y="30"/>
                    <a:pt x="294" y="30"/>
                  </a:cubicBezTo>
                  <a:cubicBezTo>
                    <a:pt x="291" y="29"/>
                    <a:pt x="288" y="31"/>
                    <a:pt x="287" y="31"/>
                  </a:cubicBezTo>
                  <a:cubicBezTo>
                    <a:pt x="286" y="31"/>
                    <a:pt x="285" y="31"/>
                    <a:pt x="284" y="31"/>
                  </a:cubicBezTo>
                  <a:cubicBezTo>
                    <a:pt x="284" y="30"/>
                    <a:pt x="288" y="27"/>
                    <a:pt x="288" y="27"/>
                  </a:cubicBezTo>
                  <a:cubicBezTo>
                    <a:pt x="289" y="26"/>
                    <a:pt x="288" y="25"/>
                    <a:pt x="289" y="25"/>
                  </a:cubicBezTo>
                  <a:cubicBezTo>
                    <a:pt x="290" y="24"/>
                    <a:pt x="291" y="24"/>
                    <a:pt x="292" y="24"/>
                  </a:cubicBezTo>
                  <a:cubicBezTo>
                    <a:pt x="293" y="23"/>
                    <a:pt x="295" y="21"/>
                    <a:pt x="296" y="20"/>
                  </a:cubicBezTo>
                  <a:cubicBezTo>
                    <a:pt x="297" y="20"/>
                    <a:pt x="298" y="20"/>
                    <a:pt x="298" y="20"/>
                  </a:cubicBezTo>
                  <a:cubicBezTo>
                    <a:pt x="299" y="20"/>
                    <a:pt x="300" y="18"/>
                    <a:pt x="300" y="18"/>
                  </a:cubicBezTo>
                  <a:cubicBezTo>
                    <a:pt x="302" y="17"/>
                    <a:pt x="303" y="16"/>
                    <a:pt x="304" y="16"/>
                  </a:cubicBezTo>
                  <a:cubicBezTo>
                    <a:pt x="303" y="15"/>
                    <a:pt x="301" y="15"/>
                    <a:pt x="300" y="14"/>
                  </a:cubicBezTo>
                  <a:cubicBezTo>
                    <a:pt x="298" y="12"/>
                    <a:pt x="297" y="14"/>
                    <a:pt x="295" y="13"/>
                  </a:cubicBezTo>
                  <a:cubicBezTo>
                    <a:pt x="293" y="13"/>
                    <a:pt x="292" y="12"/>
                    <a:pt x="290" y="13"/>
                  </a:cubicBezTo>
                  <a:cubicBezTo>
                    <a:pt x="288" y="13"/>
                    <a:pt x="287" y="12"/>
                    <a:pt x="285" y="12"/>
                  </a:cubicBezTo>
                  <a:cubicBezTo>
                    <a:pt x="282" y="12"/>
                    <a:pt x="280" y="10"/>
                    <a:pt x="278" y="9"/>
                  </a:cubicBezTo>
                  <a:cubicBezTo>
                    <a:pt x="277" y="8"/>
                    <a:pt x="274" y="9"/>
                    <a:pt x="274" y="11"/>
                  </a:cubicBezTo>
                  <a:cubicBezTo>
                    <a:pt x="273" y="13"/>
                    <a:pt x="271" y="9"/>
                    <a:pt x="268" y="9"/>
                  </a:cubicBezTo>
                  <a:cubicBezTo>
                    <a:pt x="265" y="9"/>
                    <a:pt x="264" y="8"/>
                    <a:pt x="264" y="8"/>
                  </a:cubicBezTo>
                  <a:cubicBezTo>
                    <a:pt x="264" y="8"/>
                    <a:pt x="262" y="0"/>
                    <a:pt x="260" y="0"/>
                  </a:cubicBezTo>
                  <a:cubicBezTo>
                    <a:pt x="258" y="0"/>
                    <a:pt x="258" y="5"/>
                    <a:pt x="258" y="5"/>
                  </a:cubicBezTo>
                  <a:cubicBezTo>
                    <a:pt x="20" y="2"/>
                    <a:pt x="20" y="2"/>
                    <a:pt x="20" y="2"/>
                  </a:cubicBezTo>
                  <a:cubicBezTo>
                    <a:pt x="21" y="2"/>
                    <a:pt x="20" y="3"/>
                    <a:pt x="20" y="3"/>
                  </a:cubicBezTo>
                  <a:cubicBezTo>
                    <a:pt x="20" y="4"/>
                    <a:pt x="18" y="4"/>
                    <a:pt x="18" y="5"/>
                  </a:cubicBezTo>
                  <a:cubicBezTo>
                    <a:pt x="18" y="6"/>
                    <a:pt x="18" y="6"/>
                    <a:pt x="18" y="6"/>
                  </a:cubicBezTo>
                  <a:cubicBezTo>
                    <a:pt x="18" y="7"/>
                    <a:pt x="20" y="8"/>
                    <a:pt x="20" y="9"/>
                  </a:cubicBezTo>
                  <a:cubicBezTo>
                    <a:pt x="19" y="10"/>
                    <a:pt x="18" y="10"/>
                    <a:pt x="16" y="11"/>
                  </a:cubicBezTo>
                  <a:cubicBezTo>
                    <a:pt x="16" y="11"/>
                    <a:pt x="16" y="11"/>
                    <a:pt x="16" y="11"/>
                  </a:cubicBezTo>
                  <a:cubicBezTo>
                    <a:pt x="13" y="12"/>
                    <a:pt x="3" y="10"/>
                    <a:pt x="0" y="9"/>
                  </a:cubicBezTo>
                  <a:cubicBezTo>
                    <a:pt x="0" y="11"/>
                    <a:pt x="0" y="13"/>
                    <a:pt x="0" y="15"/>
                  </a:cubicBezTo>
                  <a:cubicBezTo>
                    <a:pt x="1" y="17"/>
                    <a:pt x="4" y="18"/>
                    <a:pt x="4" y="19"/>
                  </a:cubicBezTo>
                  <a:cubicBezTo>
                    <a:pt x="6" y="21"/>
                    <a:pt x="5" y="23"/>
                    <a:pt x="6" y="25"/>
                  </a:cubicBezTo>
                  <a:cubicBezTo>
                    <a:pt x="7" y="25"/>
                    <a:pt x="7" y="25"/>
                    <a:pt x="7" y="25"/>
                  </a:cubicBezTo>
                  <a:cubicBezTo>
                    <a:pt x="7" y="27"/>
                    <a:pt x="6" y="27"/>
                    <a:pt x="6" y="29"/>
                  </a:cubicBezTo>
                  <a:cubicBezTo>
                    <a:pt x="7" y="29"/>
                    <a:pt x="8" y="28"/>
                    <a:pt x="8" y="29"/>
                  </a:cubicBezTo>
                  <a:cubicBezTo>
                    <a:pt x="8" y="30"/>
                    <a:pt x="8" y="32"/>
                    <a:pt x="8" y="33"/>
                  </a:cubicBezTo>
                  <a:cubicBezTo>
                    <a:pt x="6" y="33"/>
                    <a:pt x="6" y="33"/>
                    <a:pt x="6" y="33"/>
                  </a:cubicBezTo>
                  <a:cubicBezTo>
                    <a:pt x="6" y="35"/>
                    <a:pt x="6" y="36"/>
                    <a:pt x="8" y="37"/>
                  </a:cubicBezTo>
                  <a:cubicBezTo>
                    <a:pt x="9" y="38"/>
                    <a:pt x="6" y="39"/>
                    <a:pt x="6" y="39"/>
                  </a:cubicBezTo>
                  <a:cubicBezTo>
                    <a:pt x="7" y="45"/>
                    <a:pt x="7" y="49"/>
                    <a:pt x="7" y="55"/>
                  </a:cubicBezTo>
                  <a:cubicBezTo>
                    <a:pt x="6" y="57"/>
                    <a:pt x="6" y="57"/>
                    <a:pt x="6" y="57"/>
                  </a:cubicBezTo>
                  <a:cubicBezTo>
                    <a:pt x="6" y="57"/>
                    <a:pt x="6" y="60"/>
                    <a:pt x="6" y="60"/>
                  </a:cubicBezTo>
                  <a:cubicBezTo>
                    <a:pt x="6" y="60"/>
                    <a:pt x="7" y="61"/>
                    <a:pt x="6" y="61"/>
                  </a:cubicBezTo>
                  <a:cubicBezTo>
                    <a:pt x="5" y="64"/>
                    <a:pt x="6" y="71"/>
                    <a:pt x="5" y="73"/>
                  </a:cubicBezTo>
                  <a:cubicBezTo>
                    <a:pt x="5" y="73"/>
                    <a:pt x="4" y="74"/>
                    <a:pt x="4" y="74"/>
                  </a:cubicBezTo>
                  <a:cubicBezTo>
                    <a:pt x="4" y="76"/>
                    <a:pt x="4" y="79"/>
                    <a:pt x="4" y="81"/>
                  </a:cubicBezTo>
                  <a:cubicBezTo>
                    <a:pt x="4" y="86"/>
                    <a:pt x="5" y="87"/>
                    <a:pt x="8" y="90"/>
                  </a:cubicBezTo>
                  <a:cubicBezTo>
                    <a:pt x="7" y="91"/>
                    <a:pt x="7" y="92"/>
                    <a:pt x="6" y="92"/>
                  </a:cubicBezTo>
                  <a:cubicBezTo>
                    <a:pt x="6" y="95"/>
                    <a:pt x="8" y="97"/>
                    <a:pt x="8" y="99"/>
                  </a:cubicBezTo>
                  <a:cubicBezTo>
                    <a:pt x="8" y="102"/>
                    <a:pt x="7" y="105"/>
                    <a:pt x="7" y="108"/>
                  </a:cubicBezTo>
                  <a:cubicBezTo>
                    <a:pt x="6" y="109"/>
                    <a:pt x="5" y="108"/>
                    <a:pt x="4" y="110"/>
                  </a:cubicBezTo>
                  <a:cubicBezTo>
                    <a:pt x="4" y="111"/>
                    <a:pt x="4" y="111"/>
                    <a:pt x="4" y="111"/>
                  </a:cubicBezTo>
                  <a:cubicBezTo>
                    <a:pt x="6" y="114"/>
                    <a:pt x="7" y="115"/>
                    <a:pt x="8" y="118"/>
                  </a:cubicBezTo>
                  <a:cubicBezTo>
                    <a:pt x="8" y="118"/>
                    <a:pt x="9" y="118"/>
                    <a:pt x="9" y="118"/>
                  </a:cubicBezTo>
                  <a:cubicBezTo>
                    <a:pt x="9" y="119"/>
                    <a:pt x="9" y="120"/>
                    <a:pt x="9" y="121"/>
                  </a:cubicBezTo>
                  <a:cubicBezTo>
                    <a:pt x="10" y="122"/>
                    <a:pt x="10" y="122"/>
                    <a:pt x="10" y="122"/>
                  </a:cubicBezTo>
                  <a:cubicBezTo>
                    <a:pt x="11" y="124"/>
                    <a:pt x="10" y="126"/>
                    <a:pt x="11" y="129"/>
                  </a:cubicBezTo>
                  <a:cubicBezTo>
                    <a:pt x="11" y="130"/>
                    <a:pt x="13" y="129"/>
                    <a:pt x="13" y="130"/>
                  </a:cubicBezTo>
                  <a:cubicBezTo>
                    <a:pt x="14" y="130"/>
                    <a:pt x="14" y="133"/>
                    <a:pt x="14" y="133"/>
                  </a:cubicBezTo>
                  <a:cubicBezTo>
                    <a:pt x="16" y="133"/>
                    <a:pt x="16" y="133"/>
                    <a:pt x="16" y="133"/>
                  </a:cubicBezTo>
                  <a:cubicBezTo>
                    <a:pt x="16" y="135"/>
                    <a:pt x="16" y="137"/>
                    <a:pt x="16" y="138"/>
                  </a:cubicBezTo>
                  <a:cubicBezTo>
                    <a:pt x="16" y="138"/>
                    <a:pt x="18" y="139"/>
                    <a:pt x="18" y="139"/>
                  </a:cubicBezTo>
                  <a:cubicBezTo>
                    <a:pt x="21" y="139"/>
                    <a:pt x="19" y="136"/>
                    <a:pt x="19" y="136"/>
                  </a:cubicBezTo>
                  <a:cubicBezTo>
                    <a:pt x="20" y="136"/>
                    <a:pt x="21" y="136"/>
                    <a:pt x="22" y="136"/>
                  </a:cubicBezTo>
                  <a:cubicBezTo>
                    <a:pt x="21" y="137"/>
                    <a:pt x="23" y="136"/>
                    <a:pt x="23" y="136"/>
                  </a:cubicBezTo>
                  <a:cubicBezTo>
                    <a:pt x="23" y="137"/>
                    <a:pt x="22" y="137"/>
                    <a:pt x="22" y="138"/>
                  </a:cubicBezTo>
                  <a:cubicBezTo>
                    <a:pt x="22" y="139"/>
                    <a:pt x="24" y="144"/>
                    <a:pt x="23" y="144"/>
                  </a:cubicBezTo>
                  <a:cubicBezTo>
                    <a:pt x="23" y="144"/>
                    <a:pt x="21" y="142"/>
                    <a:pt x="21" y="142"/>
                  </a:cubicBezTo>
                  <a:cubicBezTo>
                    <a:pt x="21" y="142"/>
                    <a:pt x="20" y="142"/>
                    <a:pt x="20" y="142"/>
                  </a:cubicBezTo>
                  <a:cubicBezTo>
                    <a:pt x="20" y="143"/>
                    <a:pt x="19" y="145"/>
                    <a:pt x="20" y="146"/>
                  </a:cubicBezTo>
                  <a:cubicBezTo>
                    <a:pt x="20" y="147"/>
                    <a:pt x="25" y="148"/>
                    <a:pt x="26" y="149"/>
                  </a:cubicBezTo>
                  <a:cubicBezTo>
                    <a:pt x="27" y="152"/>
                    <a:pt x="27" y="152"/>
                    <a:pt x="27" y="152"/>
                  </a:cubicBezTo>
                  <a:cubicBezTo>
                    <a:pt x="26" y="152"/>
                    <a:pt x="25" y="152"/>
                    <a:pt x="24" y="152"/>
                  </a:cubicBezTo>
                  <a:cubicBezTo>
                    <a:pt x="25" y="156"/>
                    <a:pt x="23" y="153"/>
                    <a:pt x="26" y="157"/>
                  </a:cubicBezTo>
                  <a:cubicBezTo>
                    <a:pt x="26" y="158"/>
                    <a:pt x="26" y="159"/>
                    <a:pt x="27" y="160"/>
                  </a:cubicBezTo>
                  <a:cubicBezTo>
                    <a:pt x="28" y="161"/>
                    <a:pt x="28" y="161"/>
                    <a:pt x="28" y="161"/>
                  </a:cubicBezTo>
                  <a:cubicBezTo>
                    <a:pt x="29" y="163"/>
                    <a:pt x="29" y="165"/>
                    <a:pt x="30" y="166"/>
                  </a:cubicBezTo>
                  <a:cubicBezTo>
                    <a:pt x="30" y="166"/>
                    <a:pt x="31" y="166"/>
                    <a:pt x="32" y="166"/>
                  </a:cubicBezTo>
                  <a:cubicBezTo>
                    <a:pt x="33" y="167"/>
                    <a:pt x="34" y="169"/>
                    <a:pt x="34" y="170"/>
                  </a:cubicBezTo>
                  <a:cubicBezTo>
                    <a:pt x="33" y="170"/>
                    <a:pt x="34" y="172"/>
                    <a:pt x="34" y="172"/>
                  </a:cubicBezTo>
                  <a:cubicBezTo>
                    <a:pt x="35" y="173"/>
                    <a:pt x="35" y="173"/>
                    <a:pt x="36" y="173"/>
                  </a:cubicBezTo>
                  <a:cubicBezTo>
                    <a:pt x="37" y="175"/>
                    <a:pt x="37" y="177"/>
                    <a:pt x="36" y="180"/>
                  </a:cubicBezTo>
                  <a:cubicBezTo>
                    <a:pt x="42" y="180"/>
                    <a:pt x="46" y="183"/>
                    <a:pt x="52" y="184"/>
                  </a:cubicBezTo>
                  <a:cubicBezTo>
                    <a:pt x="52" y="186"/>
                    <a:pt x="52" y="187"/>
                    <a:pt x="53" y="188"/>
                  </a:cubicBezTo>
                  <a:cubicBezTo>
                    <a:pt x="54" y="188"/>
                    <a:pt x="55" y="188"/>
                    <a:pt x="56" y="187"/>
                  </a:cubicBezTo>
                  <a:cubicBezTo>
                    <a:pt x="58" y="189"/>
                    <a:pt x="59" y="192"/>
                    <a:pt x="61" y="194"/>
                  </a:cubicBezTo>
                  <a:cubicBezTo>
                    <a:pt x="62" y="194"/>
                    <a:pt x="64" y="194"/>
                    <a:pt x="64" y="196"/>
                  </a:cubicBezTo>
                  <a:cubicBezTo>
                    <a:pt x="65" y="197"/>
                    <a:pt x="64" y="198"/>
                    <a:pt x="64" y="200"/>
                  </a:cubicBezTo>
                  <a:cubicBezTo>
                    <a:pt x="66" y="201"/>
                    <a:pt x="66" y="201"/>
                    <a:pt x="66" y="201"/>
                  </a:cubicBezTo>
                  <a:cubicBezTo>
                    <a:pt x="66" y="202"/>
                    <a:pt x="66" y="203"/>
                    <a:pt x="66" y="203"/>
                  </a:cubicBezTo>
                  <a:cubicBezTo>
                    <a:pt x="90" y="202"/>
                    <a:pt x="90" y="202"/>
                    <a:pt x="90" y="202"/>
                  </a:cubicBezTo>
                  <a:cubicBezTo>
                    <a:pt x="90" y="205"/>
                    <a:pt x="90" y="205"/>
                    <a:pt x="90" y="205"/>
                  </a:cubicBezTo>
                  <a:cubicBezTo>
                    <a:pt x="113" y="217"/>
                    <a:pt x="113" y="217"/>
                    <a:pt x="113" y="217"/>
                  </a:cubicBezTo>
                  <a:cubicBezTo>
                    <a:pt x="141" y="218"/>
                    <a:pt x="141" y="218"/>
                    <a:pt x="141" y="218"/>
                  </a:cubicBezTo>
                  <a:cubicBezTo>
                    <a:pt x="141" y="213"/>
                    <a:pt x="141" y="213"/>
                    <a:pt x="141" y="213"/>
                  </a:cubicBezTo>
                  <a:cubicBezTo>
                    <a:pt x="159" y="213"/>
                    <a:pt x="159" y="213"/>
                    <a:pt x="159" y="213"/>
                  </a:cubicBezTo>
                  <a:cubicBezTo>
                    <a:pt x="162" y="218"/>
                    <a:pt x="162" y="218"/>
                    <a:pt x="162" y="218"/>
                  </a:cubicBezTo>
                  <a:cubicBezTo>
                    <a:pt x="166" y="220"/>
                    <a:pt x="166" y="220"/>
                    <a:pt x="166" y="220"/>
                  </a:cubicBezTo>
                  <a:cubicBezTo>
                    <a:pt x="167" y="222"/>
                    <a:pt x="167" y="222"/>
                    <a:pt x="167" y="222"/>
                  </a:cubicBezTo>
                  <a:cubicBezTo>
                    <a:pt x="169" y="224"/>
                    <a:pt x="169" y="224"/>
                    <a:pt x="169" y="224"/>
                  </a:cubicBezTo>
                  <a:cubicBezTo>
                    <a:pt x="173" y="228"/>
                    <a:pt x="173" y="228"/>
                    <a:pt x="173" y="228"/>
                  </a:cubicBezTo>
                  <a:cubicBezTo>
                    <a:pt x="174" y="232"/>
                    <a:pt x="174" y="232"/>
                    <a:pt x="174" y="232"/>
                  </a:cubicBezTo>
                  <a:cubicBezTo>
                    <a:pt x="175" y="234"/>
                    <a:pt x="175" y="234"/>
                    <a:pt x="175" y="234"/>
                  </a:cubicBezTo>
                  <a:cubicBezTo>
                    <a:pt x="177" y="238"/>
                    <a:pt x="177" y="238"/>
                    <a:pt x="177" y="238"/>
                  </a:cubicBezTo>
                  <a:cubicBezTo>
                    <a:pt x="179" y="241"/>
                    <a:pt x="179" y="241"/>
                    <a:pt x="179" y="241"/>
                  </a:cubicBezTo>
                  <a:cubicBezTo>
                    <a:pt x="182" y="243"/>
                    <a:pt x="182" y="243"/>
                    <a:pt x="182" y="243"/>
                  </a:cubicBezTo>
                  <a:cubicBezTo>
                    <a:pt x="185" y="243"/>
                    <a:pt x="185" y="243"/>
                    <a:pt x="185" y="243"/>
                  </a:cubicBezTo>
                  <a:cubicBezTo>
                    <a:pt x="188" y="243"/>
                    <a:pt x="188" y="243"/>
                    <a:pt x="188" y="243"/>
                  </a:cubicBezTo>
                  <a:cubicBezTo>
                    <a:pt x="190" y="241"/>
                    <a:pt x="190" y="241"/>
                    <a:pt x="190" y="241"/>
                  </a:cubicBezTo>
                  <a:cubicBezTo>
                    <a:pt x="193" y="237"/>
                    <a:pt x="193" y="237"/>
                    <a:pt x="193" y="237"/>
                  </a:cubicBezTo>
                  <a:cubicBezTo>
                    <a:pt x="196" y="236"/>
                    <a:pt x="196" y="236"/>
                    <a:pt x="196" y="236"/>
                  </a:cubicBezTo>
                  <a:cubicBezTo>
                    <a:pt x="199" y="236"/>
                    <a:pt x="199" y="236"/>
                    <a:pt x="199" y="236"/>
                  </a:cubicBezTo>
                  <a:cubicBezTo>
                    <a:pt x="202" y="238"/>
                    <a:pt x="202" y="238"/>
                    <a:pt x="202" y="238"/>
                  </a:cubicBezTo>
                  <a:cubicBezTo>
                    <a:pt x="205" y="240"/>
                    <a:pt x="205" y="240"/>
                    <a:pt x="205" y="240"/>
                  </a:cubicBezTo>
                  <a:cubicBezTo>
                    <a:pt x="207" y="243"/>
                    <a:pt x="207" y="243"/>
                    <a:pt x="207" y="243"/>
                  </a:cubicBezTo>
                  <a:cubicBezTo>
                    <a:pt x="208" y="246"/>
                    <a:pt x="208" y="246"/>
                    <a:pt x="208" y="246"/>
                  </a:cubicBezTo>
                  <a:cubicBezTo>
                    <a:pt x="209" y="248"/>
                    <a:pt x="209" y="248"/>
                    <a:pt x="209" y="248"/>
                  </a:cubicBezTo>
                  <a:cubicBezTo>
                    <a:pt x="211" y="252"/>
                    <a:pt x="211" y="252"/>
                    <a:pt x="211" y="252"/>
                  </a:cubicBezTo>
                  <a:cubicBezTo>
                    <a:pt x="213" y="256"/>
                    <a:pt x="213" y="256"/>
                    <a:pt x="213" y="256"/>
                  </a:cubicBezTo>
                  <a:cubicBezTo>
                    <a:pt x="215" y="260"/>
                    <a:pt x="215" y="260"/>
                    <a:pt x="215" y="260"/>
                  </a:cubicBezTo>
                  <a:cubicBezTo>
                    <a:pt x="218" y="262"/>
                    <a:pt x="218" y="262"/>
                    <a:pt x="218" y="262"/>
                  </a:cubicBezTo>
                  <a:cubicBezTo>
                    <a:pt x="219" y="265"/>
                    <a:pt x="219" y="265"/>
                    <a:pt x="219" y="265"/>
                  </a:cubicBezTo>
                  <a:cubicBezTo>
                    <a:pt x="221" y="271"/>
                    <a:pt x="221" y="271"/>
                    <a:pt x="221" y="271"/>
                  </a:cubicBezTo>
                  <a:cubicBezTo>
                    <a:pt x="222" y="275"/>
                    <a:pt x="222" y="275"/>
                    <a:pt x="222" y="275"/>
                  </a:cubicBezTo>
                  <a:cubicBezTo>
                    <a:pt x="224" y="276"/>
                    <a:pt x="224" y="276"/>
                    <a:pt x="224" y="276"/>
                  </a:cubicBezTo>
                  <a:cubicBezTo>
                    <a:pt x="228" y="278"/>
                    <a:pt x="228" y="278"/>
                    <a:pt x="228" y="278"/>
                  </a:cubicBezTo>
                  <a:cubicBezTo>
                    <a:pt x="232" y="278"/>
                    <a:pt x="232" y="278"/>
                    <a:pt x="232" y="278"/>
                  </a:cubicBezTo>
                  <a:cubicBezTo>
                    <a:pt x="234" y="281"/>
                    <a:pt x="234" y="281"/>
                    <a:pt x="234" y="281"/>
                  </a:cubicBezTo>
                  <a:cubicBezTo>
                    <a:pt x="238" y="281"/>
                    <a:pt x="238" y="281"/>
                    <a:pt x="238" y="281"/>
                  </a:cubicBezTo>
                  <a:cubicBezTo>
                    <a:pt x="237" y="280"/>
                    <a:pt x="237" y="280"/>
                    <a:pt x="237" y="280"/>
                  </a:cubicBezTo>
                  <a:cubicBezTo>
                    <a:pt x="237" y="280"/>
                    <a:pt x="236" y="278"/>
                    <a:pt x="237" y="277"/>
                  </a:cubicBezTo>
                  <a:cubicBezTo>
                    <a:pt x="237" y="278"/>
                    <a:pt x="237" y="276"/>
                    <a:pt x="237" y="275"/>
                  </a:cubicBezTo>
                  <a:cubicBezTo>
                    <a:pt x="236" y="275"/>
                    <a:pt x="236" y="275"/>
                    <a:pt x="236" y="275"/>
                  </a:cubicBezTo>
                  <a:cubicBezTo>
                    <a:pt x="235" y="274"/>
                    <a:pt x="236" y="274"/>
                    <a:pt x="235" y="273"/>
                  </a:cubicBezTo>
                  <a:cubicBezTo>
                    <a:pt x="234" y="273"/>
                    <a:pt x="234" y="273"/>
                    <a:pt x="234" y="273"/>
                  </a:cubicBezTo>
                  <a:cubicBezTo>
                    <a:pt x="233" y="269"/>
                    <a:pt x="233" y="266"/>
                    <a:pt x="234" y="263"/>
                  </a:cubicBezTo>
                  <a:cubicBezTo>
                    <a:pt x="232" y="262"/>
                    <a:pt x="233" y="263"/>
                    <a:pt x="232" y="261"/>
                  </a:cubicBezTo>
                  <a:cubicBezTo>
                    <a:pt x="234" y="261"/>
                    <a:pt x="234" y="261"/>
                    <a:pt x="235" y="261"/>
                  </a:cubicBezTo>
                  <a:cubicBezTo>
                    <a:pt x="235" y="261"/>
                    <a:pt x="235" y="256"/>
                    <a:pt x="236" y="255"/>
                  </a:cubicBezTo>
                  <a:cubicBezTo>
                    <a:pt x="236" y="255"/>
                    <a:pt x="238" y="255"/>
                    <a:pt x="238" y="255"/>
                  </a:cubicBezTo>
                  <a:cubicBezTo>
                    <a:pt x="238" y="255"/>
                    <a:pt x="239" y="253"/>
                    <a:pt x="239" y="253"/>
                  </a:cubicBezTo>
                  <a:cubicBezTo>
                    <a:pt x="240" y="252"/>
                    <a:pt x="241" y="253"/>
                    <a:pt x="242" y="253"/>
                  </a:cubicBezTo>
                  <a:cubicBezTo>
                    <a:pt x="246" y="250"/>
                    <a:pt x="244" y="249"/>
                    <a:pt x="244" y="248"/>
                  </a:cubicBezTo>
                  <a:cubicBezTo>
                    <a:pt x="245" y="248"/>
                    <a:pt x="246" y="248"/>
                    <a:pt x="246" y="248"/>
                  </a:cubicBezTo>
                  <a:cubicBezTo>
                    <a:pt x="247" y="246"/>
                    <a:pt x="247" y="246"/>
                    <a:pt x="247" y="246"/>
                  </a:cubicBezTo>
                  <a:cubicBezTo>
                    <a:pt x="249" y="246"/>
                    <a:pt x="249" y="246"/>
                    <a:pt x="251" y="247"/>
                  </a:cubicBezTo>
                  <a:cubicBezTo>
                    <a:pt x="251" y="246"/>
                    <a:pt x="253" y="244"/>
                    <a:pt x="253" y="244"/>
                  </a:cubicBezTo>
                  <a:cubicBezTo>
                    <a:pt x="254" y="244"/>
                    <a:pt x="253" y="246"/>
                    <a:pt x="254" y="245"/>
                  </a:cubicBezTo>
                  <a:cubicBezTo>
                    <a:pt x="255" y="244"/>
                    <a:pt x="254" y="242"/>
                    <a:pt x="254" y="241"/>
                  </a:cubicBezTo>
                  <a:cubicBezTo>
                    <a:pt x="255" y="241"/>
                    <a:pt x="257" y="241"/>
                    <a:pt x="257" y="240"/>
                  </a:cubicBezTo>
                  <a:cubicBezTo>
                    <a:pt x="257" y="239"/>
                    <a:pt x="257" y="237"/>
                    <a:pt x="257" y="236"/>
                  </a:cubicBezTo>
                  <a:cubicBezTo>
                    <a:pt x="262" y="239"/>
                    <a:pt x="262" y="237"/>
                    <a:pt x="267" y="235"/>
                  </a:cubicBezTo>
                  <a:cubicBezTo>
                    <a:pt x="267" y="235"/>
                    <a:pt x="267" y="233"/>
                    <a:pt x="267" y="233"/>
                  </a:cubicBezTo>
                  <a:cubicBezTo>
                    <a:pt x="268" y="233"/>
                    <a:pt x="268" y="235"/>
                    <a:pt x="268" y="235"/>
                  </a:cubicBezTo>
                  <a:cubicBezTo>
                    <a:pt x="270" y="235"/>
                    <a:pt x="271" y="233"/>
                    <a:pt x="272" y="233"/>
                  </a:cubicBezTo>
                  <a:cubicBezTo>
                    <a:pt x="273" y="233"/>
                    <a:pt x="273" y="234"/>
                    <a:pt x="274" y="235"/>
                  </a:cubicBezTo>
                  <a:cubicBezTo>
                    <a:pt x="277" y="237"/>
                    <a:pt x="279" y="236"/>
                    <a:pt x="282" y="234"/>
                  </a:cubicBezTo>
                  <a:cubicBezTo>
                    <a:pt x="283" y="235"/>
                    <a:pt x="282" y="236"/>
                    <a:pt x="282" y="237"/>
                  </a:cubicBezTo>
                  <a:cubicBezTo>
                    <a:pt x="286" y="239"/>
                    <a:pt x="285" y="238"/>
                    <a:pt x="288" y="238"/>
                  </a:cubicBezTo>
                  <a:cubicBezTo>
                    <a:pt x="287" y="239"/>
                    <a:pt x="287" y="242"/>
                    <a:pt x="288" y="242"/>
                  </a:cubicBezTo>
                  <a:close/>
                </a:path>
              </a:pathLst>
            </a:custGeom>
            <a:solidFill>
              <a:schemeClr val="tx2">
                <a:lumMod val="50000"/>
              </a:schemeClr>
            </a:solid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95" name="Freeform 26">
              <a:extLst>
                <a:ext uri="{FF2B5EF4-FFF2-40B4-BE49-F238E27FC236}">
                  <a16:creationId xmlns:a16="http://schemas.microsoft.com/office/drawing/2014/main" id="{FE0DA1E1-1262-4ED6-9A32-326CF985DCA7}"/>
                </a:ext>
              </a:extLst>
            </p:cNvPr>
            <p:cNvSpPr>
              <a:spLocks noEditPoints="1"/>
            </p:cNvSpPr>
            <p:nvPr/>
          </p:nvSpPr>
          <p:spPr bwMode="auto">
            <a:xfrm>
              <a:off x="7438432" y="1619531"/>
              <a:ext cx="1716455" cy="990600"/>
            </a:xfrm>
            <a:custGeom>
              <a:avLst/>
              <a:gdLst>
                <a:gd name="T0" fmla="*/ 20 w 499"/>
                <a:gd name="T1" fmla="*/ 16 h 288"/>
                <a:gd name="T2" fmla="*/ 17 w 499"/>
                <a:gd name="T3" fmla="*/ 27 h 288"/>
                <a:gd name="T4" fmla="*/ 109 w 499"/>
                <a:gd name="T5" fmla="*/ 93 h 288"/>
                <a:gd name="T6" fmla="*/ 449 w 499"/>
                <a:gd name="T7" fmla="*/ 103 h 288"/>
                <a:gd name="T8" fmla="*/ 287 w 499"/>
                <a:gd name="T9" fmla="*/ 233 h 288"/>
                <a:gd name="T10" fmla="*/ 299 w 499"/>
                <a:gd name="T11" fmla="*/ 239 h 288"/>
                <a:gd name="T12" fmla="*/ 425 w 499"/>
                <a:gd name="T13" fmla="*/ 146 h 288"/>
                <a:gd name="T14" fmla="*/ 288 w 499"/>
                <a:gd name="T15" fmla="*/ 242 h 288"/>
                <a:gd name="T16" fmla="*/ 308 w 499"/>
                <a:gd name="T17" fmla="*/ 243 h 288"/>
                <a:gd name="T18" fmla="*/ 305 w 499"/>
                <a:gd name="T19" fmla="*/ 231 h 288"/>
                <a:gd name="T20" fmla="*/ 318 w 499"/>
                <a:gd name="T21" fmla="*/ 228 h 288"/>
                <a:gd name="T22" fmla="*/ 332 w 499"/>
                <a:gd name="T23" fmla="*/ 226 h 288"/>
                <a:gd name="T24" fmla="*/ 357 w 499"/>
                <a:gd name="T25" fmla="*/ 235 h 288"/>
                <a:gd name="T26" fmla="*/ 371 w 499"/>
                <a:gd name="T27" fmla="*/ 270 h 288"/>
                <a:gd name="T28" fmla="*/ 383 w 499"/>
                <a:gd name="T29" fmla="*/ 282 h 288"/>
                <a:gd name="T30" fmla="*/ 379 w 499"/>
                <a:gd name="T31" fmla="*/ 249 h 288"/>
                <a:gd name="T32" fmla="*/ 377 w 499"/>
                <a:gd name="T33" fmla="*/ 214 h 288"/>
                <a:gd name="T34" fmla="*/ 393 w 499"/>
                <a:gd name="T35" fmla="*/ 198 h 288"/>
                <a:gd name="T36" fmla="*/ 414 w 499"/>
                <a:gd name="T37" fmla="*/ 176 h 288"/>
                <a:gd name="T38" fmla="*/ 415 w 499"/>
                <a:gd name="T39" fmla="*/ 166 h 288"/>
                <a:gd name="T40" fmla="*/ 417 w 499"/>
                <a:gd name="T41" fmla="*/ 150 h 288"/>
                <a:gd name="T42" fmla="*/ 418 w 499"/>
                <a:gd name="T43" fmla="*/ 122 h 288"/>
                <a:gd name="T44" fmla="*/ 417 w 499"/>
                <a:gd name="T45" fmla="*/ 135 h 288"/>
                <a:gd name="T46" fmla="*/ 429 w 499"/>
                <a:gd name="T47" fmla="*/ 134 h 288"/>
                <a:gd name="T48" fmla="*/ 438 w 499"/>
                <a:gd name="T49" fmla="*/ 119 h 288"/>
                <a:gd name="T50" fmla="*/ 446 w 499"/>
                <a:gd name="T51" fmla="*/ 100 h 288"/>
                <a:gd name="T52" fmla="*/ 466 w 499"/>
                <a:gd name="T53" fmla="*/ 92 h 288"/>
                <a:gd name="T54" fmla="*/ 473 w 499"/>
                <a:gd name="T55" fmla="*/ 76 h 288"/>
                <a:gd name="T56" fmla="*/ 484 w 499"/>
                <a:gd name="T57" fmla="*/ 69 h 288"/>
                <a:gd name="T58" fmla="*/ 498 w 499"/>
                <a:gd name="T59" fmla="*/ 54 h 288"/>
                <a:gd name="T60" fmla="*/ 479 w 499"/>
                <a:gd name="T61" fmla="*/ 28 h 288"/>
                <a:gd name="T62" fmla="*/ 424 w 499"/>
                <a:gd name="T63" fmla="*/ 60 h 288"/>
                <a:gd name="T64" fmla="*/ 407 w 499"/>
                <a:gd name="T65" fmla="*/ 77 h 288"/>
                <a:gd name="T66" fmla="*/ 366 w 499"/>
                <a:gd name="T67" fmla="*/ 99 h 288"/>
                <a:gd name="T68" fmla="*/ 365 w 499"/>
                <a:gd name="T69" fmla="*/ 84 h 288"/>
                <a:gd name="T70" fmla="*/ 357 w 499"/>
                <a:gd name="T71" fmla="*/ 57 h 288"/>
                <a:gd name="T72" fmla="*/ 341 w 499"/>
                <a:gd name="T73" fmla="*/ 50 h 288"/>
                <a:gd name="T74" fmla="*/ 323 w 499"/>
                <a:gd name="T75" fmla="*/ 95 h 288"/>
                <a:gd name="T76" fmla="*/ 318 w 499"/>
                <a:gd name="T77" fmla="*/ 61 h 288"/>
                <a:gd name="T78" fmla="*/ 344 w 499"/>
                <a:gd name="T79" fmla="*/ 43 h 288"/>
                <a:gd name="T80" fmla="*/ 320 w 499"/>
                <a:gd name="T81" fmla="*/ 29 h 288"/>
                <a:gd name="T82" fmla="*/ 306 w 499"/>
                <a:gd name="T83" fmla="*/ 30 h 288"/>
                <a:gd name="T84" fmla="*/ 292 w 499"/>
                <a:gd name="T85" fmla="*/ 24 h 288"/>
                <a:gd name="T86" fmla="*/ 278 w 499"/>
                <a:gd name="T87" fmla="*/ 9 h 288"/>
                <a:gd name="T88" fmla="*/ 18 w 499"/>
                <a:gd name="T89" fmla="*/ 6 h 288"/>
                <a:gd name="T90" fmla="*/ 6 w 499"/>
                <a:gd name="T91" fmla="*/ 29 h 288"/>
                <a:gd name="T92" fmla="*/ 6 w 499"/>
                <a:gd name="T93" fmla="*/ 61 h 288"/>
                <a:gd name="T94" fmla="*/ 4 w 499"/>
                <a:gd name="T95" fmla="*/ 111 h 288"/>
                <a:gd name="T96" fmla="*/ 16 w 499"/>
                <a:gd name="T97" fmla="*/ 138 h 288"/>
                <a:gd name="T98" fmla="*/ 20 w 499"/>
                <a:gd name="T99" fmla="*/ 146 h 288"/>
                <a:gd name="T100" fmla="*/ 34 w 499"/>
                <a:gd name="T101" fmla="*/ 170 h 288"/>
                <a:gd name="T102" fmla="*/ 64 w 499"/>
                <a:gd name="T103" fmla="*/ 200 h 288"/>
                <a:gd name="T104" fmla="*/ 162 w 499"/>
                <a:gd name="T105" fmla="*/ 218 h 288"/>
                <a:gd name="T106" fmla="*/ 182 w 499"/>
                <a:gd name="T107" fmla="*/ 243 h 288"/>
                <a:gd name="T108" fmla="*/ 207 w 499"/>
                <a:gd name="T109" fmla="*/ 243 h 288"/>
                <a:gd name="T110" fmla="*/ 222 w 499"/>
                <a:gd name="T111" fmla="*/ 275 h 288"/>
                <a:gd name="T112" fmla="*/ 236 w 499"/>
                <a:gd name="T113" fmla="*/ 275 h 288"/>
                <a:gd name="T114" fmla="*/ 242 w 499"/>
                <a:gd name="T115" fmla="*/ 253 h 288"/>
                <a:gd name="T116" fmla="*/ 257 w 499"/>
                <a:gd name="T117" fmla="*/ 236 h 288"/>
                <a:gd name="T118" fmla="*/ 288 w 499"/>
                <a:gd name="T119" fmla="*/ 24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9" h="288">
                  <a:moveTo>
                    <a:pt x="363" y="82"/>
                  </a:moveTo>
                  <a:cubicBezTo>
                    <a:pt x="367" y="81"/>
                    <a:pt x="363" y="87"/>
                    <a:pt x="362" y="87"/>
                  </a:cubicBezTo>
                  <a:cubicBezTo>
                    <a:pt x="360" y="88"/>
                    <a:pt x="362" y="82"/>
                    <a:pt x="363" y="82"/>
                  </a:cubicBezTo>
                  <a:close/>
                  <a:moveTo>
                    <a:pt x="22" y="9"/>
                  </a:moveTo>
                  <a:cubicBezTo>
                    <a:pt x="22" y="10"/>
                    <a:pt x="23" y="10"/>
                    <a:pt x="23" y="11"/>
                  </a:cubicBezTo>
                  <a:cubicBezTo>
                    <a:pt x="23" y="12"/>
                    <a:pt x="21" y="14"/>
                    <a:pt x="21" y="14"/>
                  </a:cubicBezTo>
                  <a:cubicBezTo>
                    <a:pt x="21" y="15"/>
                    <a:pt x="22" y="19"/>
                    <a:pt x="22" y="19"/>
                  </a:cubicBezTo>
                  <a:cubicBezTo>
                    <a:pt x="20" y="19"/>
                    <a:pt x="21" y="18"/>
                    <a:pt x="20" y="18"/>
                  </a:cubicBezTo>
                  <a:cubicBezTo>
                    <a:pt x="20" y="18"/>
                    <a:pt x="20" y="17"/>
                    <a:pt x="20" y="16"/>
                  </a:cubicBezTo>
                  <a:cubicBezTo>
                    <a:pt x="20" y="16"/>
                    <a:pt x="16" y="11"/>
                    <a:pt x="20" y="12"/>
                  </a:cubicBezTo>
                  <a:cubicBezTo>
                    <a:pt x="20" y="12"/>
                    <a:pt x="20" y="14"/>
                    <a:pt x="20" y="13"/>
                  </a:cubicBezTo>
                  <a:cubicBezTo>
                    <a:pt x="21" y="11"/>
                    <a:pt x="20" y="11"/>
                    <a:pt x="20" y="11"/>
                  </a:cubicBezTo>
                  <a:cubicBezTo>
                    <a:pt x="20" y="11"/>
                    <a:pt x="20" y="11"/>
                    <a:pt x="22" y="10"/>
                  </a:cubicBezTo>
                  <a:lnTo>
                    <a:pt x="22" y="9"/>
                  </a:lnTo>
                  <a:close/>
                  <a:moveTo>
                    <a:pt x="20" y="22"/>
                  </a:moveTo>
                  <a:cubicBezTo>
                    <a:pt x="19" y="22"/>
                    <a:pt x="20" y="23"/>
                    <a:pt x="20" y="23"/>
                  </a:cubicBezTo>
                  <a:cubicBezTo>
                    <a:pt x="20" y="24"/>
                    <a:pt x="19" y="24"/>
                    <a:pt x="18" y="25"/>
                  </a:cubicBezTo>
                  <a:cubicBezTo>
                    <a:pt x="17" y="25"/>
                    <a:pt x="17" y="26"/>
                    <a:pt x="17" y="27"/>
                  </a:cubicBezTo>
                  <a:cubicBezTo>
                    <a:pt x="16" y="26"/>
                    <a:pt x="15" y="26"/>
                    <a:pt x="16" y="25"/>
                  </a:cubicBezTo>
                  <a:cubicBezTo>
                    <a:pt x="17" y="24"/>
                    <a:pt x="18" y="23"/>
                    <a:pt x="20" y="22"/>
                  </a:cubicBezTo>
                  <a:close/>
                  <a:moveTo>
                    <a:pt x="446" y="57"/>
                  </a:moveTo>
                  <a:cubicBezTo>
                    <a:pt x="446" y="58"/>
                    <a:pt x="447" y="60"/>
                    <a:pt x="446" y="63"/>
                  </a:cubicBezTo>
                  <a:cubicBezTo>
                    <a:pt x="445" y="63"/>
                    <a:pt x="445" y="63"/>
                    <a:pt x="445" y="63"/>
                  </a:cubicBezTo>
                  <a:cubicBezTo>
                    <a:pt x="445" y="62"/>
                    <a:pt x="445" y="60"/>
                    <a:pt x="445" y="59"/>
                  </a:cubicBezTo>
                  <a:lnTo>
                    <a:pt x="446" y="57"/>
                  </a:lnTo>
                  <a:close/>
                  <a:moveTo>
                    <a:pt x="103" y="91"/>
                  </a:moveTo>
                  <a:cubicBezTo>
                    <a:pt x="105" y="96"/>
                    <a:pt x="104" y="95"/>
                    <a:pt x="109" y="93"/>
                  </a:cubicBezTo>
                  <a:cubicBezTo>
                    <a:pt x="108" y="95"/>
                    <a:pt x="108" y="95"/>
                    <a:pt x="109" y="96"/>
                  </a:cubicBezTo>
                  <a:cubicBezTo>
                    <a:pt x="109" y="96"/>
                    <a:pt x="109" y="97"/>
                    <a:pt x="110" y="97"/>
                  </a:cubicBezTo>
                  <a:cubicBezTo>
                    <a:pt x="111" y="97"/>
                    <a:pt x="109" y="100"/>
                    <a:pt x="109" y="100"/>
                  </a:cubicBezTo>
                  <a:cubicBezTo>
                    <a:pt x="109" y="100"/>
                    <a:pt x="107" y="101"/>
                    <a:pt x="107" y="101"/>
                  </a:cubicBezTo>
                  <a:cubicBezTo>
                    <a:pt x="105" y="99"/>
                    <a:pt x="101" y="95"/>
                    <a:pt x="101" y="92"/>
                  </a:cubicBezTo>
                  <a:lnTo>
                    <a:pt x="103" y="91"/>
                  </a:lnTo>
                  <a:close/>
                  <a:moveTo>
                    <a:pt x="459" y="102"/>
                  </a:moveTo>
                  <a:cubicBezTo>
                    <a:pt x="456" y="104"/>
                    <a:pt x="456" y="104"/>
                    <a:pt x="456" y="104"/>
                  </a:cubicBezTo>
                  <a:cubicBezTo>
                    <a:pt x="454" y="104"/>
                    <a:pt x="452" y="102"/>
                    <a:pt x="449" y="103"/>
                  </a:cubicBezTo>
                  <a:cubicBezTo>
                    <a:pt x="449" y="103"/>
                    <a:pt x="447" y="105"/>
                    <a:pt x="446" y="105"/>
                  </a:cubicBezTo>
                  <a:cubicBezTo>
                    <a:pt x="445" y="106"/>
                    <a:pt x="444" y="105"/>
                    <a:pt x="443" y="106"/>
                  </a:cubicBezTo>
                  <a:cubicBezTo>
                    <a:pt x="443" y="106"/>
                    <a:pt x="443" y="108"/>
                    <a:pt x="442" y="108"/>
                  </a:cubicBezTo>
                  <a:cubicBezTo>
                    <a:pt x="444" y="108"/>
                    <a:pt x="446" y="109"/>
                    <a:pt x="447" y="108"/>
                  </a:cubicBezTo>
                  <a:cubicBezTo>
                    <a:pt x="448" y="108"/>
                    <a:pt x="450" y="107"/>
                    <a:pt x="451" y="106"/>
                  </a:cubicBezTo>
                  <a:cubicBezTo>
                    <a:pt x="453" y="106"/>
                    <a:pt x="454" y="108"/>
                    <a:pt x="456" y="107"/>
                  </a:cubicBezTo>
                  <a:cubicBezTo>
                    <a:pt x="457" y="107"/>
                    <a:pt x="457" y="105"/>
                    <a:pt x="457" y="104"/>
                  </a:cubicBezTo>
                  <a:cubicBezTo>
                    <a:pt x="457" y="104"/>
                    <a:pt x="461" y="102"/>
                    <a:pt x="459" y="102"/>
                  </a:cubicBezTo>
                  <a:close/>
                  <a:moveTo>
                    <a:pt x="287" y="233"/>
                  </a:moveTo>
                  <a:cubicBezTo>
                    <a:pt x="288" y="233"/>
                    <a:pt x="288" y="235"/>
                    <a:pt x="287" y="235"/>
                  </a:cubicBezTo>
                  <a:cubicBezTo>
                    <a:pt x="287" y="235"/>
                    <a:pt x="286" y="232"/>
                    <a:pt x="287" y="233"/>
                  </a:cubicBezTo>
                  <a:close/>
                  <a:moveTo>
                    <a:pt x="299" y="239"/>
                  </a:moveTo>
                  <a:cubicBezTo>
                    <a:pt x="299" y="239"/>
                    <a:pt x="298" y="240"/>
                    <a:pt x="298" y="240"/>
                  </a:cubicBezTo>
                  <a:cubicBezTo>
                    <a:pt x="298" y="240"/>
                    <a:pt x="298" y="242"/>
                    <a:pt x="299" y="242"/>
                  </a:cubicBezTo>
                  <a:cubicBezTo>
                    <a:pt x="299" y="243"/>
                    <a:pt x="299" y="243"/>
                    <a:pt x="299" y="243"/>
                  </a:cubicBezTo>
                  <a:cubicBezTo>
                    <a:pt x="300" y="242"/>
                    <a:pt x="300" y="244"/>
                    <a:pt x="301" y="243"/>
                  </a:cubicBezTo>
                  <a:cubicBezTo>
                    <a:pt x="303" y="243"/>
                    <a:pt x="301" y="239"/>
                    <a:pt x="301" y="239"/>
                  </a:cubicBezTo>
                  <a:cubicBezTo>
                    <a:pt x="301" y="239"/>
                    <a:pt x="299" y="239"/>
                    <a:pt x="299" y="239"/>
                  </a:cubicBezTo>
                  <a:close/>
                  <a:moveTo>
                    <a:pt x="331" y="45"/>
                  </a:moveTo>
                  <a:cubicBezTo>
                    <a:pt x="331" y="45"/>
                    <a:pt x="331" y="47"/>
                    <a:pt x="331" y="47"/>
                  </a:cubicBezTo>
                  <a:cubicBezTo>
                    <a:pt x="334" y="46"/>
                    <a:pt x="332" y="45"/>
                    <a:pt x="332" y="45"/>
                  </a:cubicBezTo>
                  <a:cubicBezTo>
                    <a:pt x="331" y="45"/>
                    <a:pt x="333" y="44"/>
                    <a:pt x="331" y="45"/>
                  </a:cubicBezTo>
                  <a:close/>
                  <a:moveTo>
                    <a:pt x="475" y="91"/>
                  </a:moveTo>
                  <a:cubicBezTo>
                    <a:pt x="475" y="91"/>
                    <a:pt x="472" y="94"/>
                    <a:pt x="475" y="93"/>
                  </a:cubicBezTo>
                  <a:cubicBezTo>
                    <a:pt x="476" y="93"/>
                    <a:pt x="478" y="90"/>
                    <a:pt x="475" y="91"/>
                  </a:cubicBezTo>
                  <a:close/>
                  <a:moveTo>
                    <a:pt x="425" y="143"/>
                  </a:moveTo>
                  <a:cubicBezTo>
                    <a:pt x="425" y="143"/>
                    <a:pt x="425" y="145"/>
                    <a:pt x="425" y="146"/>
                  </a:cubicBezTo>
                  <a:cubicBezTo>
                    <a:pt x="426" y="146"/>
                    <a:pt x="426" y="146"/>
                    <a:pt x="426" y="146"/>
                  </a:cubicBezTo>
                  <a:cubicBezTo>
                    <a:pt x="426" y="145"/>
                    <a:pt x="425" y="142"/>
                    <a:pt x="425" y="143"/>
                  </a:cubicBezTo>
                  <a:close/>
                  <a:moveTo>
                    <a:pt x="415" y="180"/>
                  </a:moveTo>
                  <a:cubicBezTo>
                    <a:pt x="413" y="180"/>
                    <a:pt x="415" y="181"/>
                    <a:pt x="416" y="181"/>
                  </a:cubicBezTo>
                  <a:cubicBezTo>
                    <a:pt x="416" y="181"/>
                    <a:pt x="417" y="179"/>
                    <a:pt x="415" y="180"/>
                  </a:cubicBezTo>
                  <a:close/>
                  <a:moveTo>
                    <a:pt x="290" y="237"/>
                  </a:moveTo>
                  <a:cubicBezTo>
                    <a:pt x="290" y="238"/>
                    <a:pt x="290" y="238"/>
                    <a:pt x="290" y="238"/>
                  </a:cubicBezTo>
                  <a:cubicBezTo>
                    <a:pt x="287" y="239"/>
                    <a:pt x="289" y="237"/>
                    <a:pt x="290" y="237"/>
                  </a:cubicBezTo>
                  <a:close/>
                  <a:moveTo>
                    <a:pt x="288" y="242"/>
                  </a:moveTo>
                  <a:cubicBezTo>
                    <a:pt x="290" y="243"/>
                    <a:pt x="292" y="242"/>
                    <a:pt x="294" y="243"/>
                  </a:cubicBezTo>
                  <a:cubicBezTo>
                    <a:pt x="294" y="243"/>
                    <a:pt x="294" y="241"/>
                    <a:pt x="294" y="241"/>
                  </a:cubicBezTo>
                  <a:cubicBezTo>
                    <a:pt x="296" y="241"/>
                    <a:pt x="295" y="242"/>
                    <a:pt x="297" y="242"/>
                  </a:cubicBezTo>
                  <a:cubicBezTo>
                    <a:pt x="296" y="237"/>
                    <a:pt x="296" y="240"/>
                    <a:pt x="298" y="235"/>
                  </a:cubicBezTo>
                  <a:cubicBezTo>
                    <a:pt x="299" y="236"/>
                    <a:pt x="303" y="237"/>
                    <a:pt x="304" y="238"/>
                  </a:cubicBezTo>
                  <a:cubicBezTo>
                    <a:pt x="304" y="239"/>
                    <a:pt x="303" y="239"/>
                    <a:pt x="304" y="240"/>
                  </a:cubicBezTo>
                  <a:cubicBezTo>
                    <a:pt x="304" y="241"/>
                    <a:pt x="304" y="241"/>
                    <a:pt x="304" y="241"/>
                  </a:cubicBezTo>
                  <a:cubicBezTo>
                    <a:pt x="305" y="241"/>
                    <a:pt x="307" y="240"/>
                    <a:pt x="308" y="241"/>
                  </a:cubicBezTo>
                  <a:cubicBezTo>
                    <a:pt x="308" y="241"/>
                    <a:pt x="307" y="243"/>
                    <a:pt x="308" y="243"/>
                  </a:cubicBezTo>
                  <a:cubicBezTo>
                    <a:pt x="308" y="244"/>
                    <a:pt x="309" y="243"/>
                    <a:pt x="310" y="243"/>
                  </a:cubicBezTo>
                  <a:cubicBezTo>
                    <a:pt x="310" y="239"/>
                    <a:pt x="310" y="239"/>
                    <a:pt x="310" y="239"/>
                  </a:cubicBezTo>
                  <a:cubicBezTo>
                    <a:pt x="309" y="239"/>
                    <a:pt x="308" y="240"/>
                    <a:pt x="307" y="239"/>
                  </a:cubicBezTo>
                  <a:cubicBezTo>
                    <a:pt x="306" y="239"/>
                    <a:pt x="306" y="236"/>
                    <a:pt x="307" y="237"/>
                  </a:cubicBezTo>
                  <a:cubicBezTo>
                    <a:pt x="308" y="236"/>
                    <a:pt x="308" y="236"/>
                    <a:pt x="310" y="235"/>
                  </a:cubicBezTo>
                  <a:cubicBezTo>
                    <a:pt x="310" y="234"/>
                    <a:pt x="310" y="234"/>
                    <a:pt x="310" y="234"/>
                  </a:cubicBezTo>
                  <a:cubicBezTo>
                    <a:pt x="309" y="234"/>
                    <a:pt x="308" y="233"/>
                    <a:pt x="308" y="233"/>
                  </a:cubicBezTo>
                  <a:cubicBezTo>
                    <a:pt x="308" y="233"/>
                    <a:pt x="307" y="234"/>
                    <a:pt x="306" y="234"/>
                  </a:cubicBezTo>
                  <a:cubicBezTo>
                    <a:pt x="305" y="231"/>
                    <a:pt x="305" y="231"/>
                    <a:pt x="305" y="231"/>
                  </a:cubicBezTo>
                  <a:cubicBezTo>
                    <a:pt x="303" y="231"/>
                    <a:pt x="302" y="232"/>
                    <a:pt x="302" y="232"/>
                  </a:cubicBezTo>
                  <a:cubicBezTo>
                    <a:pt x="302" y="231"/>
                    <a:pt x="302" y="231"/>
                    <a:pt x="302" y="231"/>
                  </a:cubicBezTo>
                  <a:cubicBezTo>
                    <a:pt x="300" y="230"/>
                    <a:pt x="300" y="231"/>
                    <a:pt x="300" y="230"/>
                  </a:cubicBezTo>
                  <a:cubicBezTo>
                    <a:pt x="300" y="230"/>
                    <a:pt x="301" y="229"/>
                    <a:pt x="300" y="229"/>
                  </a:cubicBezTo>
                  <a:cubicBezTo>
                    <a:pt x="302" y="229"/>
                    <a:pt x="304" y="230"/>
                    <a:pt x="306" y="229"/>
                  </a:cubicBezTo>
                  <a:cubicBezTo>
                    <a:pt x="306" y="229"/>
                    <a:pt x="307" y="227"/>
                    <a:pt x="307" y="227"/>
                  </a:cubicBezTo>
                  <a:cubicBezTo>
                    <a:pt x="307" y="227"/>
                    <a:pt x="310" y="226"/>
                    <a:pt x="310" y="226"/>
                  </a:cubicBezTo>
                  <a:cubicBezTo>
                    <a:pt x="313" y="226"/>
                    <a:pt x="314" y="228"/>
                    <a:pt x="316" y="229"/>
                  </a:cubicBezTo>
                  <a:cubicBezTo>
                    <a:pt x="316" y="228"/>
                    <a:pt x="317" y="228"/>
                    <a:pt x="318" y="228"/>
                  </a:cubicBezTo>
                  <a:cubicBezTo>
                    <a:pt x="318" y="228"/>
                    <a:pt x="318" y="226"/>
                    <a:pt x="318" y="225"/>
                  </a:cubicBezTo>
                  <a:cubicBezTo>
                    <a:pt x="319" y="225"/>
                    <a:pt x="319" y="225"/>
                    <a:pt x="319" y="225"/>
                  </a:cubicBezTo>
                  <a:cubicBezTo>
                    <a:pt x="320" y="227"/>
                    <a:pt x="320" y="228"/>
                    <a:pt x="320" y="229"/>
                  </a:cubicBezTo>
                  <a:cubicBezTo>
                    <a:pt x="321" y="229"/>
                    <a:pt x="322" y="230"/>
                    <a:pt x="323" y="229"/>
                  </a:cubicBezTo>
                  <a:cubicBezTo>
                    <a:pt x="326" y="225"/>
                    <a:pt x="326" y="225"/>
                    <a:pt x="326" y="225"/>
                  </a:cubicBezTo>
                  <a:cubicBezTo>
                    <a:pt x="326" y="225"/>
                    <a:pt x="327" y="227"/>
                    <a:pt x="327" y="227"/>
                  </a:cubicBezTo>
                  <a:cubicBezTo>
                    <a:pt x="326" y="228"/>
                    <a:pt x="329" y="228"/>
                    <a:pt x="329" y="228"/>
                  </a:cubicBezTo>
                  <a:cubicBezTo>
                    <a:pt x="330" y="226"/>
                    <a:pt x="330" y="226"/>
                    <a:pt x="330" y="226"/>
                  </a:cubicBezTo>
                  <a:cubicBezTo>
                    <a:pt x="331" y="226"/>
                    <a:pt x="331" y="227"/>
                    <a:pt x="332" y="226"/>
                  </a:cubicBezTo>
                  <a:cubicBezTo>
                    <a:pt x="333" y="227"/>
                    <a:pt x="333" y="227"/>
                    <a:pt x="334" y="227"/>
                  </a:cubicBezTo>
                  <a:cubicBezTo>
                    <a:pt x="334" y="228"/>
                    <a:pt x="333" y="228"/>
                    <a:pt x="333" y="229"/>
                  </a:cubicBezTo>
                  <a:cubicBezTo>
                    <a:pt x="333" y="230"/>
                    <a:pt x="335" y="230"/>
                    <a:pt x="335" y="231"/>
                  </a:cubicBezTo>
                  <a:cubicBezTo>
                    <a:pt x="336" y="231"/>
                    <a:pt x="339" y="231"/>
                    <a:pt x="340" y="231"/>
                  </a:cubicBezTo>
                  <a:cubicBezTo>
                    <a:pt x="341" y="232"/>
                    <a:pt x="340" y="233"/>
                    <a:pt x="341" y="234"/>
                  </a:cubicBezTo>
                  <a:cubicBezTo>
                    <a:pt x="342" y="235"/>
                    <a:pt x="347" y="237"/>
                    <a:pt x="349" y="237"/>
                  </a:cubicBezTo>
                  <a:cubicBezTo>
                    <a:pt x="350" y="236"/>
                    <a:pt x="351" y="233"/>
                    <a:pt x="352" y="233"/>
                  </a:cubicBezTo>
                  <a:cubicBezTo>
                    <a:pt x="353" y="232"/>
                    <a:pt x="354" y="233"/>
                    <a:pt x="355" y="233"/>
                  </a:cubicBezTo>
                  <a:cubicBezTo>
                    <a:pt x="356" y="234"/>
                    <a:pt x="357" y="234"/>
                    <a:pt x="357" y="235"/>
                  </a:cubicBezTo>
                  <a:cubicBezTo>
                    <a:pt x="358" y="237"/>
                    <a:pt x="358" y="239"/>
                    <a:pt x="359" y="240"/>
                  </a:cubicBezTo>
                  <a:cubicBezTo>
                    <a:pt x="359" y="241"/>
                    <a:pt x="362" y="241"/>
                    <a:pt x="363" y="242"/>
                  </a:cubicBezTo>
                  <a:cubicBezTo>
                    <a:pt x="363" y="243"/>
                    <a:pt x="364" y="250"/>
                    <a:pt x="363" y="251"/>
                  </a:cubicBezTo>
                  <a:cubicBezTo>
                    <a:pt x="362" y="253"/>
                    <a:pt x="362" y="253"/>
                    <a:pt x="362" y="253"/>
                  </a:cubicBezTo>
                  <a:cubicBezTo>
                    <a:pt x="362" y="256"/>
                    <a:pt x="363" y="258"/>
                    <a:pt x="363" y="259"/>
                  </a:cubicBezTo>
                  <a:cubicBezTo>
                    <a:pt x="364" y="258"/>
                    <a:pt x="365" y="257"/>
                    <a:pt x="365" y="256"/>
                  </a:cubicBezTo>
                  <a:cubicBezTo>
                    <a:pt x="366" y="256"/>
                    <a:pt x="368" y="256"/>
                    <a:pt x="368" y="256"/>
                  </a:cubicBezTo>
                  <a:cubicBezTo>
                    <a:pt x="367" y="261"/>
                    <a:pt x="366" y="261"/>
                    <a:pt x="365" y="267"/>
                  </a:cubicBezTo>
                  <a:cubicBezTo>
                    <a:pt x="366" y="267"/>
                    <a:pt x="370" y="269"/>
                    <a:pt x="371" y="270"/>
                  </a:cubicBezTo>
                  <a:cubicBezTo>
                    <a:pt x="372" y="271"/>
                    <a:pt x="372" y="276"/>
                    <a:pt x="373" y="278"/>
                  </a:cubicBezTo>
                  <a:cubicBezTo>
                    <a:pt x="373" y="278"/>
                    <a:pt x="374" y="279"/>
                    <a:pt x="375" y="279"/>
                  </a:cubicBezTo>
                  <a:cubicBezTo>
                    <a:pt x="375" y="281"/>
                    <a:pt x="375" y="282"/>
                    <a:pt x="376" y="283"/>
                  </a:cubicBezTo>
                  <a:cubicBezTo>
                    <a:pt x="377" y="284"/>
                    <a:pt x="377" y="283"/>
                    <a:pt x="378" y="284"/>
                  </a:cubicBezTo>
                  <a:cubicBezTo>
                    <a:pt x="379" y="285"/>
                    <a:pt x="379" y="287"/>
                    <a:pt x="380" y="287"/>
                  </a:cubicBezTo>
                  <a:cubicBezTo>
                    <a:pt x="381" y="288"/>
                    <a:pt x="381" y="287"/>
                    <a:pt x="382" y="287"/>
                  </a:cubicBezTo>
                  <a:cubicBezTo>
                    <a:pt x="382" y="286"/>
                    <a:pt x="382" y="286"/>
                    <a:pt x="383" y="285"/>
                  </a:cubicBezTo>
                  <a:cubicBezTo>
                    <a:pt x="382" y="285"/>
                    <a:pt x="382" y="284"/>
                    <a:pt x="382" y="283"/>
                  </a:cubicBezTo>
                  <a:cubicBezTo>
                    <a:pt x="383" y="282"/>
                    <a:pt x="383" y="282"/>
                    <a:pt x="383" y="282"/>
                  </a:cubicBezTo>
                  <a:cubicBezTo>
                    <a:pt x="383" y="281"/>
                    <a:pt x="384" y="280"/>
                    <a:pt x="385" y="279"/>
                  </a:cubicBezTo>
                  <a:cubicBezTo>
                    <a:pt x="385" y="278"/>
                    <a:pt x="384" y="275"/>
                    <a:pt x="385" y="273"/>
                  </a:cubicBezTo>
                  <a:cubicBezTo>
                    <a:pt x="386" y="270"/>
                    <a:pt x="386" y="270"/>
                    <a:pt x="386" y="270"/>
                  </a:cubicBezTo>
                  <a:cubicBezTo>
                    <a:pt x="385" y="270"/>
                    <a:pt x="386" y="267"/>
                    <a:pt x="385" y="266"/>
                  </a:cubicBezTo>
                  <a:cubicBezTo>
                    <a:pt x="384" y="265"/>
                    <a:pt x="384" y="265"/>
                    <a:pt x="384" y="265"/>
                  </a:cubicBezTo>
                  <a:cubicBezTo>
                    <a:pt x="383" y="263"/>
                    <a:pt x="384" y="261"/>
                    <a:pt x="383" y="259"/>
                  </a:cubicBezTo>
                  <a:cubicBezTo>
                    <a:pt x="383" y="258"/>
                    <a:pt x="381" y="256"/>
                    <a:pt x="381" y="255"/>
                  </a:cubicBezTo>
                  <a:cubicBezTo>
                    <a:pt x="380" y="254"/>
                    <a:pt x="382" y="254"/>
                    <a:pt x="381" y="252"/>
                  </a:cubicBezTo>
                  <a:cubicBezTo>
                    <a:pt x="381" y="251"/>
                    <a:pt x="379" y="250"/>
                    <a:pt x="379" y="249"/>
                  </a:cubicBezTo>
                  <a:cubicBezTo>
                    <a:pt x="379" y="249"/>
                    <a:pt x="379" y="246"/>
                    <a:pt x="379" y="246"/>
                  </a:cubicBezTo>
                  <a:cubicBezTo>
                    <a:pt x="379" y="244"/>
                    <a:pt x="376" y="241"/>
                    <a:pt x="376" y="239"/>
                  </a:cubicBezTo>
                  <a:cubicBezTo>
                    <a:pt x="375" y="236"/>
                    <a:pt x="377" y="233"/>
                    <a:pt x="375" y="231"/>
                  </a:cubicBezTo>
                  <a:cubicBezTo>
                    <a:pt x="375" y="230"/>
                    <a:pt x="373" y="230"/>
                    <a:pt x="373" y="229"/>
                  </a:cubicBezTo>
                  <a:cubicBezTo>
                    <a:pt x="373" y="228"/>
                    <a:pt x="373" y="228"/>
                    <a:pt x="373" y="228"/>
                  </a:cubicBezTo>
                  <a:cubicBezTo>
                    <a:pt x="373" y="228"/>
                    <a:pt x="375" y="227"/>
                    <a:pt x="375" y="226"/>
                  </a:cubicBezTo>
                  <a:cubicBezTo>
                    <a:pt x="376" y="224"/>
                    <a:pt x="374" y="223"/>
                    <a:pt x="375" y="221"/>
                  </a:cubicBezTo>
                  <a:cubicBezTo>
                    <a:pt x="376" y="221"/>
                    <a:pt x="376" y="221"/>
                    <a:pt x="376" y="221"/>
                  </a:cubicBezTo>
                  <a:cubicBezTo>
                    <a:pt x="376" y="219"/>
                    <a:pt x="378" y="212"/>
                    <a:pt x="377" y="214"/>
                  </a:cubicBezTo>
                  <a:cubicBezTo>
                    <a:pt x="377" y="212"/>
                    <a:pt x="377" y="212"/>
                    <a:pt x="377" y="212"/>
                  </a:cubicBezTo>
                  <a:cubicBezTo>
                    <a:pt x="381" y="210"/>
                    <a:pt x="381" y="210"/>
                    <a:pt x="381" y="210"/>
                  </a:cubicBezTo>
                  <a:cubicBezTo>
                    <a:pt x="380" y="208"/>
                    <a:pt x="380" y="208"/>
                    <a:pt x="380" y="208"/>
                  </a:cubicBezTo>
                  <a:cubicBezTo>
                    <a:pt x="381" y="207"/>
                    <a:pt x="382" y="208"/>
                    <a:pt x="383" y="207"/>
                  </a:cubicBezTo>
                  <a:cubicBezTo>
                    <a:pt x="384" y="206"/>
                    <a:pt x="384" y="204"/>
                    <a:pt x="385" y="203"/>
                  </a:cubicBezTo>
                  <a:cubicBezTo>
                    <a:pt x="386" y="202"/>
                    <a:pt x="386" y="204"/>
                    <a:pt x="388" y="203"/>
                  </a:cubicBezTo>
                  <a:cubicBezTo>
                    <a:pt x="388" y="203"/>
                    <a:pt x="391" y="200"/>
                    <a:pt x="391" y="200"/>
                  </a:cubicBezTo>
                  <a:cubicBezTo>
                    <a:pt x="391" y="200"/>
                    <a:pt x="390" y="198"/>
                    <a:pt x="391" y="198"/>
                  </a:cubicBezTo>
                  <a:cubicBezTo>
                    <a:pt x="391" y="198"/>
                    <a:pt x="393" y="199"/>
                    <a:pt x="393" y="198"/>
                  </a:cubicBezTo>
                  <a:cubicBezTo>
                    <a:pt x="393" y="198"/>
                    <a:pt x="395" y="193"/>
                    <a:pt x="395" y="193"/>
                  </a:cubicBezTo>
                  <a:cubicBezTo>
                    <a:pt x="396" y="193"/>
                    <a:pt x="395" y="194"/>
                    <a:pt x="397" y="194"/>
                  </a:cubicBezTo>
                  <a:cubicBezTo>
                    <a:pt x="398" y="193"/>
                    <a:pt x="399" y="191"/>
                    <a:pt x="400" y="191"/>
                  </a:cubicBezTo>
                  <a:cubicBezTo>
                    <a:pt x="401" y="190"/>
                    <a:pt x="403" y="191"/>
                    <a:pt x="404" y="190"/>
                  </a:cubicBezTo>
                  <a:cubicBezTo>
                    <a:pt x="409" y="185"/>
                    <a:pt x="409" y="185"/>
                    <a:pt x="409" y="185"/>
                  </a:cubicBezTo>
                  <a:cubicBezTo>
                    <a:pt x="409" y="184"/>
                    <a:pt x="408" y="183"/>
                    <a:pt x="409" y="183"/>
                  </a:cubicBezTo>
                  <a:cubicBezTo>
                    <a:pt x="409" y="182"/>
                    <a:pt x="412" y="181"/>
                    <a:pt x="413" y="181"/>
                  </a:cubicBezTo>
                  <a:cubicBezTo>
                    <a:pt x="412" y="179"/>
                    <a:pt x="411" y="178"/>
                    <a:pt x="411" y="176"/>
                  </a:cubicBezTo>
                  <a:cubicBezTo>
                    <a:pt x="412" y="176"/>
                    <a:pt x="413" y="177"/>
                    <a:pt x="414" y="176"/>
                  </a:cubicBezTo>
                  <a:cubicBezTo>
                    <a:pt x="414" y="175"/>
                    <a:pt x="414" y="175"/>
                    <a:pt x="414" y="175"/>
                  </a:cubicBezTo>
                  <a:cubicBezTo>
                    <a:pt x="415" y="175"/>
                    <a:pt x="415" y="175"/>
                    <a:pt x="415" y="175"/>
                  </a:cubicBezTo>
                  <a:cubicBezTo>
                    <a:pt x="414" y="174"/>
                    <a:pt x="414" y="172"/>
                    <a:pt x="413" y="171"/>
                  </a:cubicBezTo>
                  <a:cubicBezTo>
                    <a:pt x="414" y="171"/>
                    <a:pt x="416" y="170"/>
                    <a:pt x="417" y="170"/>
                  </a:cubicBezTo>
                  <a:cubicBezTo>
                    <a:pt x="417" y="172"/>
                    <a:pt x="417" y="172"/>
                    <a:pt x="417" y="172"/>
                  </a:cubicBezTo>
                  <a:cubicBezTo>
                    <a:pt x="418" y="172"/>
                    <a:pt x="419" y="172"/>
                    <a:pt x="420" y="172"/>
                  </a:cubicBezTo>
                  <a:cubicBezTo>
                    <a:pt x="420" y="172"/>
                    <a:pt x="425" y="167"/>
                    <a:pt x="421" y="170"/>
                  </a:cubicBezTo>
                  <a:cubicBezTo>
                    <a:pt x="420" y="170"/>
                    <a:pt x="421" y="168"/>
                    <a:pt x="421" y="168"/>
                  </a:cubicBezTo>
                  <a:cubicBezTo>
                    <a:pt x="415" y="166"/>
                    <a:pt x="415" y="166"/>
                    <a:pt x="415" y="166"/>
                  </a:cubicBezTo>
                  <a:cubicBezTo>
                    <a:pt x="415" y="166"/>
                    <a:pt x="415" y="164"/>
                    <a:pt x="415" y="164"/>
                  </a:cubicBezTo>
                  <a:cubicBezTo>
                    <a:pt x="417" y="164"/>
                    <a:pt x="419" y="164"/>
                    <a:pt x="420" y="163"/>
                  </a:cubicBezTo>
                  <a:cubicBezTo>
                    <a:pt x="420" y="163"/>
                    <a:pt x="420" y="161"/>
                    <a:pt x="421" y="161"/>
                  </a:cubicBezTo>
                  <a:cubicBezTo>
                    <a:pt x="420" y="160"/>
                    <a:pt x="419" y="161"/>
                    <a:pt x="419" y="159"/>
                  </a:cubicBezTo>
                  <a:cubicBezTo>
                    <a:pt x="419" y="159"/>
                    <a:pt x="420" y="158"/>
                    <a:pt x="420" y="157"/>
                  </a:cubicBezTo>
                  <a:cubicBezTo>
                    <a:pt x="414" y="154"/>
                    <a:pt x="414" y="154"/>
                    <a:pt x="414" y="154"/>
                  </a:cubicBezTo>
                  <a:cubicBezTo>
                    <a:pt x="414" y="154"/>
                    <a:pt x="414" y="153"/>
                    <a:pt x="414" y="152"/>
                  </a:cubicBezTo>
                  <a:cubicBezTo>
                    <a:pt x="414" y="152"/>
                    <a:pt x="412" y="151"/>
                    <a:pt x="412" y="150"/>
                  </a:cubicBezTo>
                  <a:cubicBezTo>
                    <a:pt x="414" y="150"/>
                    <a:pt x="415" y="150"/>
                    <a:pt x="417" y="150"/>
                  </a:cubicBezTo>
                  <a:cubicBezTo>
                    <a:pt x="416" y="148"/>
                    <a:pt x="415" y="146"/>
                    <a:pt x="413" y="144"/>
                  </a:cubicBezTo>
                  <a:cubicBezTo>
                    <a:pt x="414" y="144"/>
                    <a:pt x="415" y="144"/>
                    <a:pt x="415" y="144"/>
                  </a:cubicBezTo>
                  <a:cubicBezTo>
                    <a:pt x="415" y="143"/>
                    <a:pt x="415" y="143"/>
                    <a:pt x="415" y="143"/>
                  </a:cubicBezTo>
                  <a:cubicBezTo>
                    <a:pt x="414" y="142"/>
                    <a:pt x="412" y="141"/>
                    <a:pt x="411" y="140"/>
                  </a:cubicBezTo>
                  <a:cubicBezTo>
                    <a:pt x="412" y="139"/>
                    <a:pt x="411" y="139"/>
                    <a:pt x="413" y="138"/>
                  </a:cubicBezTo>
                  <a:cubicBezTo>
                    <a:pt x="412" y="138"/>
                    <a:pt x="412" y="134"/>
                    <a:pt x="412" y="134"/>
                  </a:cubicBezTo>
                  <a:cubicBezTo>
                    <a:pt x="413" y="134"/>
                    <a:pt x="413" y="134"/>
                    <a:pt x="413" y="134"/>
                  </a:cubicBezTo>
                  <a:cubicBezTo>
                    <a:pt x="415" y="129"/>
                    <a:pt x="415" y="127"/>
                    <a:pt x="415" y="123"/>
                  </a:cubicBezTo>
                  <a:cubicBezTo>
                    <a:pt x="416" y="123"/>
                    <a:pt x="416" y="123"/>
                    <a:pt x="418" y="122"/>
                  </a:cubicBezTo>
                  <a:cubicBezTo>
                    <a:pt x="419" y="121"/>
                    <a:pt x="419" y="121"/>
                    <a:pt x="419" y="121"/>
                  </a:cubicBezTo>
                  <a:cubicBezTo>
                    <a:pt x="419" y="121"/>
                    <a:pt x="421" y="122"/>
                    <a:pt x="422" y="122"/>
                  </a:cubicBezTo>
                  <a:cubicBezTo>
                    <a:pt x="423" y="120"/>
                    <a:pt x="422" y="120"/>
                    <a:pt x="423" y="119"/>
                  </a:cubicBezTo>
                  <a:cubicBezTo>
                    <a:pt x="423" y="119"/>
                    <a:pt x="424" y="121"/>
                    <a:pt x="424" y="122"/>
                  </a:cubicBezTo>
                  <a:cubicBezTo>
                    <a:pt x="422" y="123"/>
                    <a:pt x="420" y="125"/>
                    <a:pt x="419" y="127"/>
                  </a:cubicBezTo>
                  <a:cubicBezTo>
                    <a:pt x="420" y="129"/>
                    <a:pt x="420" y="129"/>
                    <a:pt x="420" y="129"/>
                  </a:cubicBezTo>
                  <a:cubicBezTo>
                    <a:pt x="419" y="130"/>
                    <a:pt x="417" y="131"/>
                    <a:pt x="417" y="132"/>
                  </a:cubicBezTo>
                  <a:cubicBezTo>
                    <a:pt x="416" y="133"/>
                    <a:pt x="417" y="134"/>
                    <a:pt x="418" y="134"/>
                  </a:cubicBezTo>
                  <a:cubicBezTo>
                    <a:pt x="419" y="135"/>
                    <a:pt x="417" y="135"/>
                    <a:pt x="417" y="135"/>
                  </a:cubicBezTo>
                  <a:cubicBezTo>
                    <a:pt x="417" y="136"/>
                    <a:pt x="417" y="140"/>
                    <a:pt x="418" y="140"/>
                  </a:cubicBezTo>
                  <a:cubicBezTo>
                    <a:pt x="418" y="141"/>
                    <a:pt x="418" y="141"/>
                    <a:pt x="418" y="141"/>
                  </a:cubicBezTo>
                  <a:cubicBezTo>
                    <a:pt x="420" y="140"/>
                    <a:pt x="420" y="140"/>
                    <a:pt x="423" y="140"/>
                  </a:cubicBezTo>
                  <a:cubicBezTo>
                    <a:pt x="423" y="140"/>
                    <a:pt x="422" y="143"/>
                    <a:pt x="423" y="144"/>
                  </a:cubicBezTo>
                  <a:cubicBezTo>
                    <a:pt x="424" y="143"/>
                    <a:pt x="426" y="142"/>
                    <a:pt x="428" y="142"/>
                  </a:cubicBezTo>
                  <a:cubicBezTo>
                    <a:pt x="428" y="140"/>
                    <a:pt x="428" y="140"/>
                    <a:pt x="428" y="140"/>
                  </a:cubicBezTo>
                  <a:cubicBezTo>
                    <a:pt x="428" y="140"/>
                    <a:pt x="427" y="140"/>
                    <a:pt x="427" y="138"/>
                  </a:cubicBezTo>
                  <a:cubicBezTo>
                    <a:pt x="427" y="138"/>
                    <a:pt x="428" y="138"/>
                    <a:pt x="428" y="137"/>
                  </a:cubicBezTo>
                  <a:cubicBezTo>
                    <a:pt x="429" y="138"/>
                    <a:pt x="429" y="135"/>
                    <a:pt x="429" y="134"/>
                  </a:cubicBezTo>
                  <a:cubicBezTo>
                    <a:pt x="428" y="134"/>
                    <a:pt x="428" y="134"/>
                    <a:pt x="428" y="134"/>
                  </a:cubicBezTo>
                  <a:cubicBezTo>
                    <a:pt x="428" y="133"/>
                    <a:pt x="430" y="131"/>
                    <a:pt x="429" y="130"/>
                  </a:cubicBezTo>
                  <a:cubicBezTo>
                    <a:pt x="428" y="130"/>
                    <a:pt x="428" y="130"/>
                    <a:pt x="428" y="130"/>
                  </a:cubicBezTo>
                  <a:cubicBezTo>
                    <a:pt x="428" y="129"/>
                    <a:pt x="426" y="127"/>
                    <a:pt x="426" y="126"/>
                  </a:cubicBezTo>
                  <a:cubicBezTo>
                    <a:pt x="426" y="126"/>
                    <a:pt x="426" y="126"/>
                    <a:pt x="426" y="126"/>
                  </a:cubicBezTo>
                  <a:cubicBezTo>
                    <a:pt x="426" y="125"/>
                    <a:pt x="427" y="123"/>
                    <a:pt x="427" y="123"/>
                  </a:cubicBezTo>
                  <a:cubicBezTo>
                    <a:pt x="428" y="123"/>
                    <a:pt x="430" y="125"/>
                    <a:pt x="431" y="126"/>
                  </a:cubicBezTo>
                  <a:cubicBezTo>
                    <a:pt x="432" y="126"/>
                    <a:pt x="433" y="125"/>
                    <a:pt x="434" y="126"/>
                  </a:cubicBezTo>
                  <a:cubicBezTo>
                    <a:pt x="436" y="124"/>
                    <a:pt x="436" y="121"/>
                    <a:pt x="438" y="119"/>
                  </a:cubicBezTo>
                  <a:cubicBezTo>
                    <a:pt x="440" y="120"/>
                    <a:pt x="440" y="120"/>
                    <a:pt x="440" y="120"/>
                  </a:cubicBezTo>
                  <a:cubicBezTo>
                    <a:pt x="440" y="119"/>
                    <a:pt x="441" y="117"/>
                    <a:pt x="441" y="116"/>
                  </a:cubicBezTo>
                  <a:cubicBezTo>
                    <a:pt x="442" y="115"/>
                    <a:pt x="441" y="109"/>
                    <a:pt x="441" y="109"/>
                  </a:cubicBezTo>
                  <a:cubicBezTo>
                    <a:pt x="441" y="109"/>
                    <a:pt x="440" y="109"/>
                    <a:pt x="439" y="109"/>
                  </a:cubicBezTo>
                  <a:cubicBezTo>
                    <a:pt x="439" y="109"/>
                    <a:pt x="439" y="107"/>
                    <a:pt x="439" y="107"/>
                  </a:cubicBezTo>
                  <a:cubicBezTo>
                    <a:pt x="440" y="107"/>
                    <a:pt x="440" y="107"/>
                    <a:pt x="440" y="107"/>
                  </a:cubicBezTo>
                  <a:cubicBezTo>
                    <a:pt x="440" y="106"/>
                    <a:pt x="440" y="106"/>
                    <a:pt x="440" y="106"/>
                  </a:cubicBezTo>
                  <a:cubicBezTo>
                    <a:pt x="441" y="105"/>
                    <a:pt x="445" y="101"/>
                    <a:pt x="446" y="101"/>
                  </a:cubicBezTo>
                  <a:cubicBezTo>
                    <a:pt x="446" y="100"/>
                    <a:pt x="446" y="100"/>
                    <a:pt x="446" y="100"/>
                  </a:cubicBezTo>
                  <a:cubicBezTo>
                    <a:pt x="446" y="99"/>
                    <a:pt x="448" y="100"/>
                    <a:pt x="448" y="100"/>
                  </a:cubicBezTo>
                  <a:cubicBezTo>
                    <a:pt x="449" y="100"/>
                    <a:pt x="449" y="98"/>
                    <a:pt x="450" y="98"/>
                  </a:cubicBezTo>
                  <a:cubicBezTo>
                    <a:pt x="450" y="98"/>
                    <a:pt x="452" y="99"/>
                    <a:pt x="453" y="99"/>
                  </a:cubicBezTo>
                  <a:cubicBezTo>
                    <a:pt x="454" y="98"/>
                    <a:pt x="454" y="96"/>
                    <a:pt x="454" y="96"/>
                  </a:cubicBezTo>
                  <a:cubicBezTo>
                    <a:pt x="456" y="95"/>
                    <a:pt x="458" y="96"/>
                    <a:pt x="460" y="96"/>
                  </a:cubicBezTo>
                  <a:cubicBezTo>
                    <a:pt x="460" y="97"/>
                    <a:pt x="460" y="97"/>
                    <a:pt x="460" y="97"/>
                  </a:cubicBezTo>
                  <a:cubicBezTo>
                    <a:pt x="461" y="98"/>
                    <a:pt x="462" y="96"/>
                    <a:pt x="462" y="97"/>
                  </a:cubicBezTo>
                  <a:cubicBezTo>
                    <a:pt x="461" y="96"/>
                    <a:pt x="462" y="93"/>
                    <a:pt x="462" y="91"/>
                  </a:cubicBezTo>
                  <a:cubicBezTo>
                    <a:pt x="463" y="92"/>
                    <a:pt x="465" y="91"/>
                    <a:pt x="466" y="92"/>
                  </a:cubicBezTo>
                  <a:cubicBezTo>
                    <a:pt x="466" y="92"/>
                    <a:pt x="466" y="94"/>
                    <a:pt x="466" y="94"/>
                  </a:cubicBezTo>
                  <a:cubicBezTo>
                    <a:pt x="466" y="94"/>
                    <a:pt x="467" y="95"/>
                    <a:pt x="468" y="95"/>
                  </a:cubicBezTo>
                  <a:cubicBezTo>
                    <a:pt x="469" y="94"/>
                    <a:pt x="470" y="93"/>
                    <a:pt x="470" y="93"/>
                  </a:cubicBezTo>
                  <a:cubicBezTo>
                    <a:pt x="470" y="92"/>
                    <a:pt x="472" y="93"/>
                    <a:pt x="472" y="93"/>
                  </a:cubicBezTo>
                  <a:cubicBezTo>
                    <a:pt x="472" y="92"/>
                    <a:pt x="472" y="91"/>
                    <a:pt x="471" y="91"/>
                  </a:cubicBezTo>
                  <a:cubicBezTo>
                    <a:pt x="470" y="90"/>
                    <a:pt x="466" y="89"/>
                    <a:pt x="466" y="88"/>
                  </a:cubicBezTo>
                  <a:cubicBezTo>
                    <a:pt x="465" y="87"/>
                    <a:pt x="466" y="87"/>
                    <a:pt x="466" y="86"/>
                  </a:cubicBezTo>
                  <a:cubicBezTo>
                    <a:pt x="467" y="85"/>
                    <a:pt x="468" y="85"/>
                    <a:pt x="470" y="85"/>
                  </a:cubicBezTo>
                  <a:cubicBezTo>
                    <a:pt x="467" y="79"/>
                    <a:pt x="469" y="80"/>
                    <a:pt x="473" y="76"/>
                  </a:cubicBezTo>
                  <a:cubicBezTo>
                    <a:pt x="473" y="75"/>
                    <a:pt x="473" y="75"/>
                    <a:pt x="473" y="75"/>
                  </a:cubicBezTo>
                  <a:cubicBezTo>
                    <a:pt x="472" y="75"/>
                    <a:pt x="472" y="75"/>
                    <a:pt x="472" y="75"/>
                  </a:cubicBezTo>
                  <a:cubicBezTo>
                    <a:pt x="473" y="73"/>
                    <a:pt x="473" y="71"/>
                    <a:pt x="474" y="69"/>
                  </a:cubicBezTo>
                  <a:cubicBezTo>
                    <a:pt x="475" y="70"/>
                    <a:pt x="475" y="70"/>
                    <a:pt x="476" y="70"/>
                  </a:cubicBezTo>
                  <a:cubicBezTo>
                    <a:pt x="475" y="72"/>
                    <a:pt x="478" y="69"/>
                    <a:pt x="478" y="69"/>
                  </a:cubicBezTo>
                  <a:cubicBezTo>
                    <a:pt x="480" y="69"/>
                    <a:pt x="478" y="70"/>
                    <a:pt x="479" y="71"/>
                  </a:cubicBezTo>
                  <a:cubicBezTo>
                    <a:pt x="480" y="71"/>
                    <a:pt x="480" y="71"/>
                    <a:pt x="480" y="71"/>
                  </a:cubicBezTo>
                  <a:cubicBezTo>
                    <a:pt x="480" y="70"/>
                    <a:pt x="480" y="69"/>
                    <a:pt x="480" y="69"/>
                  </a:cubicBezTo>
                  <a:cubicBezTo>
                    <a:pt x="481" y="68"/>
                    <a:pt x="482" y="70"/>
                    <a:pt x="484" y="69"/>
                  </a:cubicBezTo>
                  <a:cubicBezTo>
                    <a:pt x="484" y="66"/>
                    <a:pt x="484" y="65"/>
                    <a:pt x="486" y="62"/>
                  </a:cubicBezTo>
                  <a:cubicBezTo>
                    <a:pt x="486" y="63"/>
                    <a:pt x="487" y="65"/>
                    <a:pt x="487" y="66"/>
                  </a:cubicBezTo>
                  <a:cubicBezTo>
                    <a:pt x="489" y="65"/>
                    <a:pt x="489" y="65"/>
                    <a:pt x="489" y="65"/>
                  </a:cubicBezTo>
                  <a:cubicBezTo>
                    <a:pt x="489" y="65"/>
                    <a:pt x="489" y="63"/>
                    <a:pt x="489" y="63"/>
                  </a:cubicBezTo>
                  <a:cubicBezTo>
                    <a:pt x="490" y="63"/>
                    <a:pt x="491" y="65"/>
                    <a:pt x="492" y="65"/>
                  </a:cubicBezTo>
                  <a:cubicBezTo>
                    <a:pt x="493" y="66"/>
                    <a:pt x="493" y="64"/>
                    <a:pt x="494" y="65"/>
                  </a:cubicBezTo>
                  <a:cubicBezTo>
                    <a:pt x="495" y="64"/>
                    <a:pt x="495" y="63"/>
                    <a:pt x="496" y="62"/>
                  </a:cubicBezTo>
                  <a:cubicBezTo>
                    <a:pt x="497" y="61"/>
                    <a:pt x="498" y="61"/>
                    <a:pt x="499" y="61"/>
                  </a:cubicBezTo>
                  <a:cubicBezTo>
                    <a:pt x="498" y="58"/>
                    <a:pt x="498" y="57"/>
                    <a:pt x="498" y="54"/>
                  </a:cubicBezTo>
                  <a:cubicBezTo>
                    <a:pt x="498" y="54"/>
                    <a:pt x="497" y="54"/>
                    <a:pt x="497" y="54"/>
                  </a:cubicBezTo>
                  <a:cubicBezTo>
                    <a:pt x="497" y="53"/>
                    <a:pt x="498" y="53"/>
                    <a:pt x="498" y="53"/>
                  </a:cubicBezTo>
                  <a:cubicBezTo>
                    <a:pt x="498" y="53"/>
                    <a:pt x="497" y="52"/>
                    <a:pt x="496" y="52"/>
                  </a:cubicBezTo>
                  <a:cubicBezTo>
                    <a:pt x="495" y="52"/>
                    <a:pt x="496" y="50"/>
                    <a:pt x="496" y="47"/>
                  </a:cubicBezTo>
                  <a:cubicBezTo>
                    <a:pt x="496" y="45"/>
                    <a:pt x="492" y="46"/>
                    <a:pt x="492" y="46"/>
                  </a:cubicBezTo>
                  <a:cubicBezTo>
                    <a:pt x="492" y="46"/>
                    <a:pt x="492" y="39"/>
                    <a:pt x="492" y="34"/>
                  </a:cubicBezTo>
                  <a:cubicBezTo>
                    <a:pt x="493" y="29"/>
                    <a:pt x="490" y="28"/>
                    <a:pt x="486" y="27"/>
                  </a:cubicBezTo>
                  <a:cubicBezTo>
                    <a:pt x="483" y="26"/>
                    <a:pt x="482" y="33"/>
                    <a:pt x="482" y="29"/>
                  </a:cubicBezTo>
                  <a:cubicBezTo>
                    <a:pt x="481" y="25"/>
                    <a:pt x="479" y="28"/>
                    <a:pt x="479" y="28"/>
                  </a:cubicBezTo>
                  <a:cubicBezTo>
                    <a:pt x="476" y="33"/>
                    <a:pt x="476" y="33"/>
                    <a:pt x="476" y="33"/>
                  </a:cubicBezTo>
                  <a:cubicBezTo>
                    <a:pt x="476" y="33"/>
                    <a:pt x="473" y="38"/>
                    <a:pt x="474" y="40"/>
                  </a:cubicBezTo>
                  <a:cubicBezTo>
                    <a:pt x="474" y="41"/>
                    <a:pt x="468" y="47"/>
                    <a:pt x="466" y="47"/>
                  </a:cubicBezTo>
                  <a:cubicBezTo>
                    <a:pt x="464" y="48"/>
                    <a:pt x="463" y="51"/>
                    <a:pt x="463" y="51"/>
                  </a:cubicBezTo>
                  <a:cubicBezTo>
                    <a:pt x="463" y="51"/>
                    <a:pt x="441" y="54"/>
                    <a:pt x="438" y="54"/>
                  </a:cubicBezTo>
                  <a:cubicBezTo>
                    <a:pt x="436" y="53"/>
                    <a:pt x="436" y="52"/>
                    <a:pt x="429" y="56"/>
                  </a:cubicBezTo>
                  <a:cubicBezTo>
                    <a:pt x="422" y="60"/>
                    <a:pt x="421" y="62"/>
                    <a:pt x="421" y="62"/>
                  </a:cubicBezTo>
                  <a:cubicBezTo>
                    <a:pt x="421" y="62"/>
                    <a:pt x="421" y="63"/>
                    <a:pt x="421" y="63"/>
                  </a:cubicBezTo>
                  <a:cubicBezTo>
                    <a:pt x="424" y="60"/>
                    <a:pt x="424" y="60"/>
                    <a:pt x="424" y="60"/>
                  </a:cubicBezTo>
                  <a:cubicBezTo>
                    <a:pt x="423" y="61"/>
                    <a:pt x="424" y="63"/>
                    <a:pt x="423" y="65"/>
                  </a:cubicBezTo>
                  <a:cubicBezTo>
                    <a:pt x="423" y="65"/>
                    <a:pt x="421" y="65"/>
                    <a:pt x="421" y="66"/>
                  </a:cubicBezTo>
                  <a:cubicBezTo>
                    <a:pt x="420" y="67"/>
                    <a:pt x="422" y="67"/>
                    <a:pt x="421" y="69"/>
                  </a:cubicBezTo>
                  <a:cubicBezTo>
                    <a:pt x="421" y="69"/>
                    <a:pt x="419" y="70"/>
                    <a:pt x="419" y="71"/>
                  </a:cubicBezTo>
                  <a:cubicBezTo>
                    <a:pt x="420" y="71"/>
                    <a:pt x="419" y="73"/>
                    <a:pt x="419" y="74"/>
                  </a:cubicBezTo>
                  <a:cubicBezTo>
                    <a:pt x="417" y="74"/>
                    <a:pt x="415" y="74"/>
                    <a:pt x="414" y="75"/>
                  </a:cubicBezTo>
                  <a:cubicBezTo>
                    <a:pt x="414" y="75"/>
                    <a:pt x="413" y="76"/>
                    <a:pt x="413" y="77"/>
                  </a:cubicBezTo>
                  <a:cubicBezTo>
                    <a:pt x="411" y="77"/>
                    <a:pt x="410" y="76"/>
                    <a:pt x="408" y="76"/>
                  </a:cubicBezTo>
                  <a:cubicBezTo>
                    <a:pt x="407" y="77"/>
                    <a:pt x="407" y="77"/>
                    <a:pt x="407" y="77"/>
                  </a:cubicBezTo>
                  <a:cubicBezTo>
                    <a:pt x="402" y="76"/>
                    <a:pt x="399" y="77"/>
                    <a:pt x="394" y="77"/>
                  </a:cubicBezTo>
                  <a:cubicBezTo>
                    <a:pt x="394" y="78"/>
                    <a:pt x="393" y="77"/>
                    <a:pt x="393" y="79"/>
                  </a:cubicBezTo>
                  <a:cubicBezTo>
                    <a:pt x="393" y="79"/>
                    <a:pt x="395" y="80"/>
                    <a:pt x="395" y="81"/>
                  </a:cubicBezTo>
                  <a:cubicBezTo>
                    <a:pt x="393" y="83"/>
                    <a:pt x="391" y="87"/>
                    <a:pt x="388" y="89"/>
                  </a:cubicBezTo>
                  <a:cubicBezTo>
                    <a:pt x="386" y="89"/>
                    <a:pt x="385" y="88"/>
                    <a:pt x="384" y="89"/>
                  </a:cubicBezTo>
                  <a:cubicBezTo>
                    <a:pt x="383" y="90"/>
                    <a:pt x="382" y="92"/>
                    <a:pt x="381" y="92"/>
                  </a:cubicBezTo>
                  <a:cubicBezTo>
                    <a:pt x="378" y="93"/>
                    <a:pt x="376" y="92"/>
                    <a:pt x="374" y="93"/>
                  </a:cubicBezTo>
                  <a:cubicBezTo>
                    <a:pt x="374" y="94"/>
                    <a:pt x="374" y="94"/>
                    <a:pt x="374" y="94"/>
                  </a:cubicBezTo>
                  <a:cubicBezTo>
                    <a:pt x="373" y="96"/>
                    <a:pt x="369" y="99"/>
                    <a:pt x="366" y="99"/>
                  </a:cubicBezTo>
                  <a:cubicBezTo>
                    <a:pt x="361" y="100"/>
                    <a:pt x="358" y="97"/>
                    <a:pt x="362" y="98"/>
                  </a:cubicBezTo>
                  <a:cubicBezTo>
                    <a:pt x="362" y="97"/>
                    <a:pt x="362" y="97"/>
                    <a:pt x="362" y="97"/>
                  </a:cubicBezTo>
                  <a:cubicBezTo>
                    <a:pt x="362" y="96"/>
                    <a:pt x="360" y="97"/>
                    <a:pt x="360" y="97"/>
                  </a:cubicBezTo>
                  <a:cubicBezTo>
                    <a:pt x="360" y="96"/>
                    <a:pt x="360" y="95"/>
                    <a:pt x="359" y="95"/>
                  </a:cubicBezTo>
                  <a:cubicBezTo>
                    <a:pt x="359" y="94"/>
                    <a:pt x="356" y="95"/>
                    <a:pt x="357" y="95"/>
                  </a:cubicBezTo>
                  <a:cubicBezTo>
                    <a:pt x="356" y="93"/>
                    <a:pt x="356" y="93"/>
                    <a:pt x="356" y="93"/>
                  </a:cubicBezTo>
                  <a:cubicBezTo>
                    <a:pt x="357" y="92"/>
                    <a:pt x="359" y="91"/>
                    <a:pt x="360" y="90"/>
                  </a:cubicBezTo>
                  <a:cubicBezTo>
                    <a:pt x="360" y="90"/>
                    <a:pt x="360" y="89"/>
                    <a:pt x="360" y="89"/>
                  </a:cubicBezTo>
                  <a:cubicBezTo>
                    <a:pt x="362" y="87"/>
                    <a:pt x="365" y="86"/>
                    <a:pt x="365" y="84"/>
                  </a:cubicBezTo>
                  <a:cubicBezTo>
                    <a:pt x="365" y="81"/>
                    <a:pt x="365" y="79"/>
                    <a:pt x="366" y="78"/>
                  </a:cubicBezTo>
                  <a:cubicBezTo>
                    <a:pt x="365" y="78"/>
                    <a:pt x="365" y="79"/>
                    <a:pt x="365" y="79"/>
                  </a:cubicBezTo>
                  <a:cubicBezTo>
                    <a:pt x="365" y="79"/>
                    <a:pt x="366" y="78"/>
                    <a:pt x="365" y="75"/>
                  </a:cubicBezTo>
                  <a:cubicBezTo>
                    <a:pt x="363" y="68"/>
                    <a:pt x="365" y="69"/>
                    <a:pt x="358" y="67"/>
                  </a:cubicBezTo>
                  <a:cubicBezTo>
                    <a:pt x="358" y="68"/>
                    <a:pt x="357" y="69"/>
                    <a:pt x="357" y="70"/>
                  </a:cubicBezTo>
                  <a:cubicBezTo>
                    <a:pt x="357" y="70"/>
                    <a:pt x="355" y="70"/>
                    <a:pt x="355" y="71"/>
                  </a:cubicBezTo>
                  <a:cubicBezTo>
                    <a:pt x="355" y="71"/>
                    <a:pt x="353" y="71"/>
                    <a:pt x="353" y="69"/>
                  </a:cubicBezTo>
                  <a:cubicBezTo>
                    <a:pt x="355" y="68"/>
                    <a:pt x="355" y="68"/>
                    <a:pt x="355" y="68"/>
                  </a:cubicBezTo>
                  <a:cubicBezTo>
                    <a:pt x="356" y="66"/>
                    <a:pt x="358" y="61"/>
                    <a:pt x="357" y="57"/>
                  </a:cubicBezTo>
                  <a:cubicBezTo>
                    <a:pt x="357" y="56"/>
                    <a:pt x="355" y="55"/>
                    <a:pt x="355" y="55"/>
                  </a:cubicBezTo>
                  <a:cubicBezTo>
                    <a:pt x="355" y="53"/>
                    <a:pt x="356" y="52"/>
                    <a:pt x="356" y="51"/>
                  </a:cubicBezTo>
                  <a:cubicBezTo>
                    <a:pt x="356" y="51"/>
                    <a:pt x="354" y="49"/>
                    <a:pt x="354" y="49"/>
                  </a:cubicBezTo>
                  <a:cubicBezTo>
                    <a:pt x="353" y="49"/>
                    <a:pt x="352" y="49"/>
                    <a:pt x="351" y="49"/>
                  </a:cubicBezTo>
                  <a:cubicBezTo>
                    <a:pt x="349" y="47"/>
                    <a:pt x="349" y="46"/>
                    <a:pt x="347" y="45"/>
                  </a:cubicBezTo>
                  <a:cubicBezTo>
                    <a:pt x="347" y="45"/>
                    <a:pt x="346" y="45"/>
                    <a:pt x="345" y="45"/>
                  </a:cubicBezTo>
                  <a:cubicBezTo>
                    <a:pt x="345" y="45"/>
                    <a:pt x="344" y="46"/>
                    <a:pt x="343" y="47"/>
                  </a:cubicBezTo>
                  <a:cubicBezTo>
                    <a:pt x="343" y="47"/>
                    <a:pt x="344" y="49"/>
                    <a:pt x="343" y="49"/>
                  </a:cubicBezTo>
                  <a:cubicBezTo>
                    <a:pt x="343" y="50"/>
                    <a:pt x="342" y="49"/>
                    <a:pt x="341" y="50"/>
                  </a:cubicBezTo>
                  <a:cubicBezTo>
                    <a:pt x="340" y="51"/>
                    <a:pt x="339" y="53"/>
                    <a:pt x="339" y="55"/>
                  </a:cubicBezTo>
                  <a:cubicBezTo>
                    <a:pt x="337" y="55"/>
                    <a:pt x="336" y="55"/>
                    <a:pt x="334" y="55"/>
                  </a:cubicBezTo>
                  <a:cubicBezTo>
                    <a:pt x="334" y="58"/>
                    <a:pt x="333" y="60"/>
                    <a:pt x="333" y="64"/>
                  </a:cubicBezTo>
                  <a:cubicBezTo>
                    <a:pt x="333" y="64"/>
                    <a:pt x="331" y="64"/>
                    <a:pt x="331" y="65"/>
                  </a:cubicBezTo>
                  <a:cubicBezTo>
                    <a:pt x="330" y="67"/>
                    <a:pt x="331" y="73"/>
                    <a:pt x="331" y="75"/>
                  </a:cubicBezTo>
                  <a:cubicBezTo>
                    <a:pt x="333" y="77"/>
                    <a:pt x="333" y="77"/>
                    <a:pt x="333" y="77"/>
                  </a:cubicBezTo>
                  <a:cubicBezTo>
                    <a:pt x="333" y="78"/>
                    <a:pt x="333" y="81"/>
                    <a:pt x="333" y="83"/>
                  </a:cubicBezTo>
                  <a:cubicBezTo>
                    <a:pt x="327" y="94"/>
                    <a:pt x="327" y="94"/>
                    <a:pt x="327" y="94"/>
                  </a:cubicBezTo>
                  <a:cubicBezTo>
                    <a:pt x="325" y="95"/>
                    <a:pt x="325" y="94"/>
                    <a:pt x="323" y="95"/>
                  </a:cubicBezTo>
                  <a:cubicBezTo>
                    <a:pt x="322" y="94"/>
                    <a:pt x="321" y="93"/>
                    <a:pt x="321" y="93"/>
                  </a:cubicBezTo>
                  <a:cubicBezTo>
                    <a:pt x="320" y="91"/>
                    <a:pt x="321" y="90"/>
                    <a:pt x="321" y="89"/>
                  </a:cubicBezTo>
                  <a:cubicBezTo>
                    <a:pt x="319" y="87"/>
                    <a:pt x="319" y="87"/>
                    <a:pt x="319" y="87"/>
                  </a:cubicBezTo>
                  <a:cubicBezTo>
                    <a:pt x="318" y="79"/>
                    <a:pt x="318" y="73"/>
                    <a:pt x="320" y="67"/>
                  </a:cubicBezTo>
                  <a:cubicBezTo>
                    <a:pt x="321" y="65"/>
                    <a:pt x="323" y="63"/>
                    <a:pt x="323" y="61"/>
                  </a:cubicBezTo>
                  <a:cubicBezTo>
                    <a:pt x="325" y="58"/>
                    <a:pt x="324" y="57"/>
                    <a:pt x="325" y="54"/>
                  </a:cubicBezTo>
                  <a:cubicBezTo>
                    <a:pt x="324" y="55"/>
                    <a:pt x="321" y="55"/>
                    <a:pt x="321" y="57"/>
                  </a:cubicBezTo>
                  <a:cubicBezTo>
                    <a:pt x="321" y="57"/>
                    <a:pt x="321" y="59"/>
                    <a:pt x="321" y="59"/>
                  </a:cubicBezTo>
                  <a:cubicBezTo>
                    <a:pt x="320" y="60"/>
                    <a:pt x="319" y="60"/>
                    <a:pt x="318" y="61"/>
                  </a:cubicBezTo>
                  <a:cubicBezTo>
                    <a:pt x="318" y="59"/>
                    <a:pt x="317" y="58"/>
                    <a:pt x="318" y="57"/>
                  </a:cubicBezTo>
                  <a:cubicBezTo>
                    <a:pt x="318" y="56"/>
                    <a:pt x="321" y="55"/>
                    <a:pt x="321" y="54"/>
                  </a:cubicBezTo>
                  <a:cubicBezTo>
                    <a:pt x="322" y="53"/>
                    <a:pt x="322" y="52"/>
                    <a:pt x="322" y="51"/>
                  </a:cubicBezTo>
                  <a:cubicBezTo>
                    <a:pt x="323" y="49"/>
                    <a:pt x="325" y="46"/>
                    <a:pt x="326" y="44"/>
                  </a:cubicBezTo>
                  <a:cubicBezTo>
                    <a:pt x="328" y="44"/>
                    <a:pt x="328" y="46"/>
                    <a:pt x="329" y="45"/>
                  </a:cubicBezTo>
                  <a:cubicBezTo>
                    <a:pt x="330" y="43"/>
                    <a:pt x="330" y="43"/>
                    <a:pt x="330" y="43"/>
                  </a:cubicBezTo>
                  <a:cubicBezTo>
                    <a:pt x="333" y="43"/>
                    <a:pt x="334" y="44"/>
                    <a:pt x="337" y="43"/>
                  </a:cubicBezTo>
                  <a:cubicBezTo>
                    <a:pt x="337" y="43"/>
                    <a:pt x="338" y="40"/>
                    <a:pt x="338" y="40"/>
                  </a:cubicBezTo>
                  <a:cubicBezTo>
                    <a:pt x="341" y="39"/>
                    <a:pt x="342" y="43"/>
                    <a:pt x="344" y="43"/>
                  </a:cubicBezTo>
                  <a:cubicBezTo>
                    <a:pt x="349" y="43"/>
                    <a:pt x="345" y="41"/>
                    <a:pt x="347" y="41"/>
                  </a:cubicBezTo>
                  <a:cubicBezTo>
                    <a:pt x="347" y="40"/>
                    <a:pt x="348" y="41"/>
                    <a:pt x="349" y="41"/>
                  </a:cubicBezTo>
                  <a:cubicBezTo>
                    <a:pt x="349" y="42"/>
                    <a:pt x="349" y="42"/>
                    <a:pt x="349" y="42"/>
                  </a:cubicBezTo>
                  <a:cubicBezTo>
                    <a:pt x="350" y="42"/>
                    <a:pt x="351" y="42"/>
                    <a:pt x="352" y="43"/>
                  </a:cubicBezTo>
                  <a:cubicBezTo>
                    <a:pt x="352" y="43"/>
                    <a:pt x="352" y="41"/>
                    <a:pt x="352" y="41"/>
                  </a:cubicBezTo>
                  <a:cubicBezTo>
                    <a:pt x="350" y="37"/>
                    <a:pt x="349" y="37"/>
                    <a:pt x="343" y="37"/>
                  </a:cubicBezTo>
                  <a:cubicBezTo>
                    <a:pt x="343" y="35"/>
                    <a:pt x="343" y="33"/>
                    <a:pt x="343" y="31"/>
                  </a:cubicBezTo>
                  <a:cubicBezTo>
                    <a:pt x="336" y="34"/>
                    <a:pt x="329" y="37"/>
                    <a:pt x="322" y="35"/>
                  </a:cubicBezTo>
                  <a:cubicBezTo>
                    <a:pt x="321" y="33"/>
                    <a:pt x="321" y="31"/>
                    <a:pt x="320" y="29"/>
                  </a:cubicBezTo>
                  <a:cubicBezTo>
                    <a:pt x="318" y="30"/>
                    <a:pt x="315" y="31"/>
                    <a:pt x="314" y="31"/>
                  </a:cubicBezTo>
                  <a:cubicBezTo>
                    <a:pt x="310" y="30"/>
                    <a:pt x="315" y="28"/>
                    <a:pt x="313" y="27"/>
                  </a:cubicBezTo>
                  <a:cubicBezTo>
                    <a:pt x="314" y="26"/>
                    <a:pt x="314" y="28"/>
                    <a:pt x="316" y="27"/>
                  </a:cubicBezTo>
                  <a:cubicBezTo>
                    <a:pt x="317" y="27"/>
                    <a:pt x="319" y="24"/>
                    <a:pt x="319" y="23"/>
                  </a:cubicBezTo>
                  <a:cubicBezTo>
                    <a:pt x="318" y="23"/>
                    <a:pt x="318" y="22"/>
                    <a:pt x="316" y="22"/>
                  </a:cubicBezTo>
                  <a:cubicBezTo>
                    <a:pt x="315" y="23"/>
                    <a:pt x="315" y="23"/>
                    <a:pt x="315" y="23"/>
                  </a:cubicBezTo>
                  <a:cubicBezTo>
                    <a:pt x="314" y="24"/>
                    <a:pt x="312" y="24"/>
                    <a:pt x="311" y="25"/>
                  </a:cubicBezTo>
                  <a:cubicBezTo>
                    <a:pt x="311" y="26"/>
                    <a:pt x="311" y="26"/>
                    <a:pt x="311" y="26"/>
                  </a:cubicBezTo>
                  <a:cubicBezTo>
                    <a:pt x="306" y="30"/>
                    <a:pt x="306" y="30"/>
                    <a:pt x="306" y="30"/>
                  </a:cubicBezTo>
                  <a:cubicBezTo>
                    <a:pt x="305" y="31"/>
                    <a:pt x="303" y="31"/>
                    <a:pt x="302" y="31"/>
                  </a:cubicBezTo>
                  <a:cubicBezTo>
                    <a:pt x="300" y="32"/>
                    <a:pt x="300" y="33"/>
                    <a:pt x="300" y="33"/>
                  </a:cubicBezTo>
                  <a:cubicBezTo>
                    <a:pt x="297" y="34"/>
                    <a:pt x="295" y="32"/>
                    <a:pt x="294" y="31"/>
                  </a:cubicBezTo>
                  <a:cubicBezTo>
                    <a:pt x="294" y="30"/>
                    <a:pt x="294" y="30"/>
                    <a:pt x="294" y="30"/>
                  </a:cubicBezTo>
                  <a:cubicBezTo>
                    <a:pt x="291" y="29"/>
                    <a:pt x="288" y="31"/>
                    <a:pt x="287" y="31"/>
                  </a:cubicBezTo>
                  <a:cubicBezTo>
                    <a:pt x="286" y="31"/>
                    <a:pt x="285" y="31"/>
                    <a:pt x="284" y="31"/>
                  </a:cubicBezTo>
                  <a:cubicBezTo>
                    <a:pt x="284" y="30"/>
                    <a:pt x="288" y="27"/>
                    <a:pt x="288" y="27"/>
                  </a:cubicBezTo>
                  <a:cubicBezTo>
                    <a:pt x="289" y="26"/>
                    <a:pt x="288" y="25"/>
                    <a:pt x="289" y="25"/>
                  </a:cubicBezTo>
                  <a:cubicBezTo>
                    <a:pt x="290" y="24"/>
                    <a:pt x="291" y="24"/>
                    <a:pt x="292" y="24"/>
                  </a:cubicBezTo>
                  <a:cubicBezTo>
                    <a:pt x="293" y="23"/>
                    <a:pt x="295" y="21"/>
                    <a:pt x="296" y="20"/>
                  </a:cubicBezTo>
                  <a:cubicBezTo>
                    <a:pt x="297" y="20"/>
                    <a:pt x="298" y="20"/>
                    <a:pt x="298" y="20"/>
                  </a:cubicBezTo>
                  <a:cubicBezTo>
                    <a:pt x="299" y="20"/>
                    <a:pt x="300" y="18"/>
                    <a:pt x="300" y="18"/>
                  </a:cubicBezTo>
                  <a:cubicBezTo>
                    <a:pt x="302" y="17"/>
                    <a:pt x="303" y="16"/>
                    <a:pt x="304" y="16"/>
                  </a:cubicBezTo>
                  <a:cubicBezTo>
                    <a:pt x="303" y="15"/>
                    <a:pt x="301" y="15"/>
                    <a:pt x="300" y="14"/>
                  </a:cubicBezTo>
                  <a:cubicBezTo>
                    <a:pt x="298" y="12"/>
                    <a:pt x="297" y="14"/>
                    <a:pt x="295" y="13"/>
                  </a:cubicBezTo>
                  <a:cubicBezTo>
                    <a:pt x="293" y="13"/>
                    <a:pt x="292" y="12"/>
                    <a:pt x="290" y="13"/>
                  </a:cubicBezTo>
                  <a:cubicBezTo>
                    <a:pt x="288" y="13"/>
                    <a:pt x="287" y="12"/>
                    <a:pt x="285" y="12"/>
                  </a:cubicBezTo>
                  <a:cubicBezTo>
                    <a:pt x="282" y="12"/>
                    <a:pt x="280" y="10"/>
                    <a:pt x="278" y="9"/>
                  </a:cubicBezTo>
                  <a:cubicBezTo>
                    <a:pt x="277" y="8"/>
                    <a:pt x="274" y="9"/>
                    <a:pt x="274" y="11"/>
                  </a:cubicBezTo>
                  <a:cubicBezTo>
                    <a:pt x="273" y="13"/>
                    <a:pt x="271" y="9"/>
                    <a:pt x="268" y="9"/>
                  </a:cubicBezTo>
                  <a:cubicBezTo>
                    <a:pt x="265" y="9"/>
                    <a:pt x="264" y="8"/>
                    <a:pt x="264" y="8"/>
                  </a:cubicBezTo>
                  <a:cubicBezTo>
                    <a:pt x="264" y="8"/>
                    <a:pt x="262" y="0"/>
                    <a:pt x="260" y="0"/>
                  </a:cubicBezTo>
                  <a:cubicBezTo>
                    <a:pt x="258" y="0"/>
                    <a:pt x="258" y="5"/>
                    <a:pt x="258" y="5"/>
                  </a:cubicBezTo>
                  <a:cubicBezTo>
                    <a:pt x="20" y="2"/>
                    <a:pt x="20" y="2"/>
                    <a:pt x="20" y="2"/>
                  </a:cubicBezTo>
                  <a:cubicBezTo>
                    <a:pt x="21" y="2"/>
                    <a:pt x="20" y="3"/>
                    <a:pt x="20" y="3"/>
                  </a:cubicBezTo>
                  <a:cubicBezTo>
                    <a:pt x="20" y="4"/>
                    <a:pt x="18" y="4"/>
                    <a:pt x="18" y="5"/>
                  </a:cubicBezTo>
                  <a:cubicBezTo>
                    <a:pt x="18" y="6"/>
                    <a:pt x="18" y="6"/>
                    <a:pt x="18" y="6"/>
                  </a:cubicBezTo>
                  <a:cubicBezTo>
                    <a:pt x="18" y="7"/>
                    <a:pt x="20" y="8"/>
                    <a:pt x="20" y="9"/>
                  </a:cubicBezTo>
                  <a:cubicBezTo>
                    <a:pt x="19" y="10"/>
                    <a:pt x="18" y="10"/>
                    <a:pt x="16" y="11"/>
                  </a:cubicBezTo>
                  <a:cubicBezTo>
                    <a:pt x="16" y="11"/>
                    <a:pt x="16" y="11"/>
                    <a:pt x="16" y="11"/>
                  </a:cubicBezTo>
                  <a:cubicBezTo>
                    <a:pt x="13" y="12"/>
                    <a:pt x="3" y="10"/>
                    <a:pt x="0" y="9"/>
                  </a:cubicBezTo>
                  <a:cubicBezTo>
                    <a:pt x="0" y="11"/>
                    <a:pt x="0" y="13"/>
                    <a:pt x="0" y="15"/>
                  </a:cubicBezTo>
                  <a:cubicBezTo>
                    <a:pt x="1" y="17"/>
                    <a:pt x="4" y="18"/>
                    <a:pt x="4" y="19"/>
                  </a:cubicBezTo>
                  <a:cubicBezTo>
                    <a:pt x="6" y="21"/>
                    <a:pt x="5" y="23"/>
                    <a:pt x="6" y="25"/>
                  </a:cubicBezTo>
                  <a:cubicBezTo>
                    <a:pt x="7" y="25"/>
                    <a:pt x="7" y="25"/>
                    <a:pt x="7" y="25"/>
                  </a:cubicBezTo>
                  <a:cubicBezTo>
                    <a:pt x="7" y="27"/>
                    <a:pt x="6" y="27"/>
                    <a:pt x="6" y="29"/>
                  </a:cubicBezTo>
                  <a:cubicBezTo>
                    <a:pt x="7" y="29"/>
                    <a:pt x="8" y="28"/>
                    <a:pt x="8" y="29"/>
                  </a:cubicBezTo>
                  <a:cubicBezTo>
                    <a:pt x="8" y="30"/>
                    <a:pt x="8" y="32"/>
                    <a:pt x="8" y="33"/>
                  </a:cubicBezTo>
                  <a:cubicBezTo>
                    <a:pt x="6" y="33"/>
                    <a:pt x="6" y="33"/>
                    <a:pt x="6" y="33"/>
                  </a:cubicBezTo>
                  <a:cubicBezTo>
                    <a:pt x="6" y="35"/>
                    <a:pt x="6" y="36"/>
                    <a:pt x="8" y="37"/>
                  </a:cubicBezTo>
                  <a:cubicBezTo>
                    <a:pt x="9" y="38"/>
                    <a:pt x="6" y="39"/>
                    <a:pt x="6" y="39"/>
                  </a:cubicBezTo>
                  <a:cubicBezTo>
                    <a:pt x="7" y="45"/>
                    <a:pt x="7" y="49"/>
                    <a:pt x="7" y="55"/>
                  </a:cubicBezTo>
                  <a:cubicBezTo>
                    <a:pt x="6" y="57"/>
                    <a:pt x="6" y="57"/>
                    <a:pt x="6" y="57"/>
                  </a:cubicBezTo>
                  <a:cubicBezTo>
                    <a:pt x="6" y="57"/>
                    <a:pt x="6" y="60"/>
                    <a:pt x="6" y="60"/>
                  </a:cubicBezTo>
                  <a:cubicBezTo>
                    <a:pt x="6" y="60"/>
                    <a:pt x="7" y="61"/>
                    <a:pt x="6" y="61"/>
                  </a:cubicBezTo>
                  <a:cubicBezTo>
                    <a:pt x="5" y="64"/>
                    <a:pt x="6" y="71"/>
                    <a:pt x="5" y="73"/>
                  </a:cubicBezTo>
                  <a:cubicBezTo>
                    <a:pt x="5" y="73"/>
                    <a:pt x="4" y="74"/>
                    <a:pt x="4" y="74"/>
                  </a:cubicBezTo>
                  <a:cubicBezTo>
                    <a:pt x="4" y="76"/>
                    <a:pt x="4" y="79"/>
                    <a:pt x="4" y="81"/>
                  </a:cubicBezTo>
                  <a:cubicBezTo>
                    <a:pt x="4" y="86"/>
                    <a:pt x="5" y="87"/>
                    <a:pt x="8" y="90"/>
                  </a:cubicBezTo>
                  <a:cubicBezTo>
                    <a:pt x="7" y="91"/>
                    <a:pt x="7" y="92"/>
                    <a:pt x="6" y="92"/>
                  </a:cubicBezTo>
                  <a:cubicBezTo>
                    <a:pt x="6" y="95"/>
                    <a:pt x="8" y="97"/>
                    <a:pt x="8" y="99"/>
                  </a:cubicBezTo>
                  <a:cubicBezTo>
                    <a:pt x="8" y="102"/>
                    <a:pt x="7" y="105"/>
                    <a:pt x="7" y="108"/>
                  </a:cubicBezTo>
                  <a:cubicBezTo>
                    <a:pt x="6" y="109"/>
                    <a:pt x="5" y="108"/>
                    <a:pt x="4" y="110"/>
                  </a:cubicBezTo>
                  <a:cubicBezTo>
                    <a:pt x="4" y="111"/>
                    <a:pt x="4" y="111"/>
                    <a:pt x="4" y="111"/>
                  </a:cubicBezTo>
                  <a:cubicBezTo>
                    <a:pt x="6" y="114"/>
                    <a:pt x="7" y="115"/>
                    <a:pt x="8" y="118"/>
                  </a:cubicBezTo>
                  <a:cubicBezTo>
                    <a:pt x="8" y="118"/>
                    <a:pt x="9" y="118"/>
                    <a:pt x="9" y="118"/>
                  </a:cubicBezTo>
                  <a:cubicBezTo>
                    <a:pt x="9" y="119"/>
                    <a:pt x="9" y="120"/>
                    <a:pt x="9" y="121"/>
                  </a:cubicBezTo>
                  <a:cubicBezTo>
                    <a:pt x="10" y="122"/>
                    <a:pt x="10" y="122"/>
                    <a:pt x="10" y="122"/>
                  </a:cubicBezTo>
                  <a:cubicBezTo>
                    <a:pt x="11" y="124"/>
                    <a:pt x="10" y="126"/>
                    <a:pt x="11" y="129"/>
                  </a:cubicBezTo>
                  <a:cubicBezTo>
                    <a:pt x="11" y="130"/>
                    <a:pt x="13" y="129"/>
                    <a:pt x="13" y="130"/>
                  </a:cubicBezTo>
                  <a:cubicBezTo>
                    <a:pt x="14" y="130"/>
                    <a:pt x="14" y="133"/>
                    <a:pt x="14" y="133"/>
                  </a:cubicBezTo>
                  <a:cubicBezTo>
                    <a:pt x="16" y="133"/>
                    <a:pt x="16" y="133"/>
                    <a:pt x="16" y="133"/>
                  </a:cubicBezTo>
                  <a:cubicBezTo>
                    <a:pt x="16" y="135"/>
                    <a:pt x="16" y="137"/>
                    <a:pt x="16" y="138"/>
                  </a:cubicBezTo>
                  <a:cubicBezTo>
                    <a:pt x="16" y="138"/>
                    <a:pt x="18" y="139"/>
                    <a:pt x="18" y="139"/>
                  </a:cubicBezTo>
                  <a:cubicBezTo>
                    <a:pt x="21" y="139"/>
                    <a:pt x="19" y="136"/>
                    <a:pt x="19" y="136"/>
                  </a:cubicBezTo>
                  <a:cubicBezTo>
                    <a:pt x="20" y="136"/>
                    <a:pt x="21" y="136"/>
                    <a:pt x="22" y="136"/>
                  </a:cubicBezTo>
                  <a:cubicBezTo>
                    <a:pt x="21" y="137"/>
                    <a:pt x="23" y="136"/>
                    <a:pt x="23" y="136"/>
                  </a:cubicBezTo>
                  <a:cubicBezTo>
                    <a:pt x="23" y="137"/>
                    <a:pt x="22" y="137"/>
                    <a:pt x="22" y="138"/>
                  </a:cubicBezTo>
                  <a:cubicBezTo>
                    <a:pt x="22" y="139"/>
                    <a:pt x="24" y="144"/>
                    <a:pt x="23" y="144"/>
                  </a:cubicBezTo>
                  <a:cubicBezTo>
                    <a:pt x="23" y="144"/>
                    <a:pt x="21" y="142"/>
                    <a:pt x="21" y="142"/>
                  </a:cubicBezTo>
                  <a:cubicBezTo>
                    <a:pt x="21" y="142"/>
                    <a:pt x="20" y="142"/>
                    <a:pt x="20" y="142"/>
                  </a:cubicBezTo>
                  <a:cubicBezTo>
                    <a:pt x="20" y="143"/>
                    <a:pt x="19" y="145"/>
                    <a:pt x="20" y="146"/>
                  </a:cubicBezTo>
                  <a:cubicBezTo>
                    <a:pt x="20" y="147"/>
                    <a:pt x="25" y="148"/>
                    <a:pt x="26" y="149"/>
                  </a:cubicBezTo>
                  <a:cubicBezTo>
                    <a:pt x="27" y="152"/>
                    <a:pt x="27" y="152"/>
                    <a:pt x="27" y="152"/>
                  </a:cubicBezTo>
                  <a:cubicBezTo>
                    <a:pt x="26" y="152"/>
                    <a:pt x="25" y="152"/>
                    <a:pt x="24" y="152"/>
                  </a:cubicBezTo>
                  <a:cubicBezTo>
                    <a:pt x="25" y="156"/>
                    <a:pt x="23" y="153"/>
                    <a:pt x="26" y="157"/>
                  </a:cubicBezTo>
                  <a:cubicBezTo>
                    <a:pt x="26" y="158"/>
                    <a:pt x="26" y="159"/>
                    <a:pt x="27" y="160"/>
                  </a:cubicBezTo>
                  <a:cubicBezTo>
                    <a:pt x="28" y="161"/>
                    <a:pt x="28" y="161"/>
                    <a:pt x="28" y="161"/>
                  </a:cubicBezTo>
                  <a:cubicBezTo>
                    <a:pt x="29" y="163"/>
                    <a:pt x="29" y="165"/>
                    <a:pt x="30" y="166"/>
                  </a:cubicBezTo>
                  <a:cubicBezTo>
                    <a:pt x="30" y="166"/>
                    <a:pt x="31" y="166"/>
                    <a:pt x="32" y="166"/>
                  </a:cubicBezTo>
                  <a:cubicBezTo>
                    <a:pt x="33" y="167"/>
                    <a:pt x="34" y="169"/>
                    <a:pt x="34" y="170"/>
                  </a:cubicBezTo>
                  <a:cubicBezTo>
                    <a:pt x="33" y="170"/>
                    <a:pt x="34" y="172"/>
                    <a:pt x="34" y="172"/>
                  </a:cubicBezTo>
                  <a:cubicBezTo>
                    <a:pt x="35" y="173"/>
                    <a:pt x="35" y="173"/>
                    <a:pt x="36" y="173"/>
                  </a:cubicBezTo>
                  <a:cubicBezTo>
                    <a:pt x="37" y="175"/>
                    <a:pt x="37" y="177"/>
                    <a:pt x="36" y="180"/>
                  </a:cubicBezTo>
                  <a:cubicBezTo>
                    <a:pt x="42" y="180"/>
                    <a:pt x="46" y="183"/>
                    <a:pt x="52" y="184"/>
                  </a:cubicBezTo>
                  <a:cubicBezTo>
                    <a:pt x="52" y="186"/>
                    <a:pt x="52" y="187"/>
                    <a:pt x="53" y="188"/>
                  </a:cubicBezTo>
                  <a:cubicBezTo>
                    <a:pt x="54" y="188"/>
                    <a:pt x="55" y="188"/>
                    <a:pt x="56" y="187"/>
                  </a:cubicBezTo>
                  <a:cubicBezTo>
                    <a:pt x="58" y="189"/>
                    <a:pt x="59" y="192"/>
                    <a:pt x="61" y="194"/>
                  </a:cubicBezTo>
                  <a:cubicBezTo>
                    <a:pt x="62" y="194"/>
                    <a:pt x="64" y="194"/>
                    <a:pt x="64" y="196"/>
                  </a:cubicBezTo>
                  <a:cubicBezTo>
                    <a:pt x="65" y="197"/>
                    <a:pt x="64" y="198"/>
                    <a:pt x="64" y="200"/>
                  </a:cubicBezTo>
                  <a:cubicBezTo>
                    <a:pt x="66" y="201"/>
                    <a:pt x="66" y="201"/>
                    <a:pt x="66" y="201"/>
                  </a:cubicBezTo>
                  <a:cubicBezTo>
                    <a:pt x="66" y="202"/>
                    <a:pt x="66" y="203"/>
                    <a:pt x="66" y="203"/>
                  </a:cubicBezTo>
                  <a:cubicBezTo>
                    <a:pt x="90" y="202"/>
                    <a:pt x="90" y="202"/>
                    <a:pt x="90" y="202"/>
                  </a:cubicBezTo>
                  <a:cubicBezTo>
                    <a:pt x="90" y="205"/>
                    <a:pt x="90" y="205"/>
                    <a:pt x="90" y="205"/>
                  </a:cubicBezTo>
                  <a:cubicBezTo>
                    <a:pt x="113" y="217"/>
                    <a:pt x="113" y="217"/>
                    <a:pt x="113" y="217"/>
                  </a:cubicBezTo>
                  <a:cubicBezTo>
                    <a:pt x="141" y="218"/>
                    <a:pt x="141" y="218"/>
                    <a:pt x="141" y="218"/>
                  </a:cubicBezTo>
                  <a:cubicBezTo>
                    <a:pt x="141" y="213"/>
                    <a:pt x="141" y="213"/>
                    <a:pt x="141" y="213"/>
                  </a:cubicBezTo>
                  <a:cubicBezTo>
                    <a:pt x="159" y="213"/>
                    <a:pt x="159" y="213"/>
                    <a:pt x="159" y="213"/>
                  </a:cubicBezTo>
                  <a:cubicBezTo>
                    <a:pt x="162" y="218"/>
                    <a:pt x="162" y="218"/>
                    <a:pt x="162" y="218"/>
                  </a:cubicBezTo>
                  <a:cubicBezTo>
                    <a:pt x="166" y="220"/>
                    <a:pt x="166" y="220"/>
                    <a:pt x="166" y="220"/>
                  </a:cubicBezTo>
                  <a:cubicBezTo>
                    <a:pt x="167" y="222"/>
                    <a:pt x="167" y="222"/>
                    <a:pt x="167" y="222"/>
                  </a:cubicBezTo>
                  <a:cubicBezTo>
                    <a:pt x="169" y="224"/>
                    <a:pt x="169" y="224"/>
                    <a:pt x="169" y="224"/>
                  </a:cubicBezTo>
                  <a:cubicBezTo>
                    <a:pt x="173" y="228"/>
                    <a:pt x="173" y="228"/>
                    <a:pt x="173" y="228"/>
                  </a:cubicBezTo>
                  <a:cubicBezTo>
                    <a:pt x="174" y="232"/>
                    <a:pt x="174" y="232"/>
                    <a:pt x="174" y="232"/>
                  </a:cubicBezTo>
                  <a:cubicBezTo>
                    <a:pt x="175" y="234"/>
                    <a:pt x="175" y="234"/>
                    <a:pt x="175" y="234"/>
                  </a:cubicBezTo>
                  <a:cubicBezTo>
                    <a:pt x="177" y="238"/>
                    <a:pt x="177" y="238"/>
                    <a:pt x="177" y="238"/>
                  </a:cubicBezTo>
                  <a:cubicBezTo>
                    <a:pt x="179" y="241"/>
                    <a:pt x="179" y="241"/>
                    <a:pt x="179" y="241"/>
                  </a:cubicBezTo>
                  <a:cubicBezTo>
                    <a:pt x="182" y="243"/>
                    <a:pt x="182" y="243"/>
                    <a:pt x="182" y="243"/>
                  </a:cubicBezTo>
                  <a:cubicBezTo>
                    <a:pt x="185" y="243"/>
                    <a:pt x="185" y="243"/>
                    <a:pt x="185" y="243"/>
                  </a:cubicBezTo>
                  <a:cubicBezTo>
                    <a:pt x="188" y="243"/>
                    <a:pt x="188" y="243"/>
                    <a:pt x="188" y="243"/>
                  </a:cubicBezTo>
                  <a:cubicBezTo>
                    <a:pt x="190" y="241"/>
                    <a:pt x="190" y="241"/>
                    <a:pt x="190" y="241"/>
                  </a:cubicBezTo>
                  <a:cubicBezTo>
                    <a:pt x="193" y="237"/>
                    <a:pt x="193" y="237"/>
                    <a:pt x="193" y="237"/>
                  </a:cubicBezTo>
                  <a:cubicBezTo>
                    <a:pt x="196" y="236"/>
                    <a:pt x="196" y="236"/>
                    <a:pt x="196" y="236"/>
                  </a:cubicBezTo>
                  <a:cubicBezTo>
                    <a:pt x="199" y="236"/>
                    <a:pt x="199" y="236"/>
                    <a:pt x="199" y="236"/>
                  </a:cubicBezTo>
                  <a:cubicBezTo>
                    <a:pt x="202" y="238"/>
                    <a:pt x="202" y="238"/>
                    <a:pt x="202" y="238"/>
                  </a:cubicBezTo>
                  <a:cubicBezTo>
                    <a:pt x="205" y="240"/>
                    <a:pt x="205" y="240"/>
                    <a:pt x="205" y="240"/>
                  </a:cubicBezTo>
                  <a:cubicBezTo>
                    <a:pt x="207" y="243"/>
                    <a:pt x="207" y="243"/>
                    <a:pt x="207" y="243"/>
                  </a:cubicBezTo>
                  <a:cubicBezTo>
                    <a:pt x="208" y="246"/>
                    <a:pt x="208" y="246"/>
                    <a:pt x="208" y="246"/>
                  </a:cubicBezTo>
                  <a:cubicBezTo>
                    <a:pt x="209" y="248"/>
                    <a:pt x="209" y="248"/>
                    <a:pt x="209" y="248"/>
                  </a:cubicBezTo>
                  <a:cubicBezTo>
                    <a:pt x="211" y="252"/>
                    <a:pt x="211" y="252"/>
                    <a:pt x="211" y="252"/>
                  </a:cubicBezTo>
                  <a:cubicBezTo>
                    <a:pt x="213" y="256"/>
                    <a:pt x="213" y="256"/>
                    <a:pt x="213" y="256"/>
                  </a:cubicBezTo>
                  <a:cubicBezTo>
                    <a:pt x="215" y="260"/>
                    <a:pt x="215" y="260"/>
                    <a:pt x="215" y="260"/>
                  </a:cubicBezTo>
                  <a:cubicBezTo>
                    <a:pt x="218" y="262"/>
                    <a:pt x="218" y="262"/>
                    <a:pt x="218" y="262"/>
                  </a:cubicBezTo>
                  <a:cubicBezTo>
                    <a:pt x="219" y="265"/>
                    <a:pt x="219" y="265"/>
                    <a:pt x="219" y="265"/>
                  </a:cubicBezTo>
                  <a:cubicBezTo>
                    <a:pt x="221" y="271"/>
                    <a:pt x="221" y="271"/>
                    <a:pt x="221" y="271"/>
                  </a:cubicBezTo>
                  <a:cubicBezTo>
                    <a:pt x="222" y="275"/>
                    <a:pt x="222" y="275"/>
                    <a:pt x="222" y="275"/>
                  </a:cubicBezTo>
                  <a:cubicBezTo>
                    <a:pt x="224" y="276"/>
                    <a:pt x="224" y="276"/>
                    <a:pt x="224" y="276"/>
                  </a:cubicBezTo>
                  <a:cubicBezTo>
                    <a:pt x="228" y="278"/>
                    <a:pt x="228" y="278"/>
                    <a:pt x="228" y="278"/>
                  </a:cubicBezTo>
                  <a:cubicBezTo>
                    <a:pt x="232" y="278"/>
                    <a:pt x="232" y="278"/>
                    <a:pt x="232" y="278"/>
                  </a:cubicBezTo>
                  <a:cubicBezTo>
                    <a:pt x="234" y="281"/>
                    <a:pt x="234" y="281"/>
                    <a:pt x="234" y="281"/>
                  </a:cubicBezTo>
                  <a:cubicBezTo>
                    <a:pt x="238" y="281"/>
                    <a:pt x="238" y="281"/>
                    <a:pt x="238" y="281"/>
                  </a:cubicBezTo>
                  <a:cubicBezTo>
                    <a:pt x="237" y="280"/>
                    <a:pt x="237" y="280"/>
                    <a:pt x="237" y="280"/>
                  </a:cubicBezTo>
                  <a:cubicBezTo>
                    <a:pt x="237" y="280"/>
                    <a:pt x="236" y="278"/>
                    <a:pt x="237" y="277"/>
                  </a:cubicBezTo>
                  <a:cubicBezTo>
                    <a:pt x="237" y="278"/>
                    <a:pt x="237" y="276"/>
                    <a:pt x="237" y="275"/>
                  </a:cubicBezTo>
                  <a:cubicBezTo>
                    <a:pt x="236" y="275"/>
                    <a:pt x="236" y="275"/>
                    <a:pt x="236" y="275"/>
                  </a:cubicBezTo>
                  <a:cubicBezTo>
                    <a:pt x="235" y="274"/>
                    <a:pt x="236" y="274"/>
                    <a:pt x="235" y="273"/>
                  </a:cubicBezTo>
                  <a:cubicBezTo>
                    <a:pt x="234" y="273"/>
                    <a:pt x="234" y="273"/>
                    <a:pt x="234" y="273"/>
                  </a:cubicBezTo>
                  <a:cubicBezTo>
                    <a:pt x="233" y="269"/>
                    <a:pt x="233" y="266"/>
                    <a:pt x="234" y="263"/>
                  </a:cubicBezTo>
                  <a:cubicBezTo>
                    <a:pt x="232" y="262"/>
                    <a:pt x="233" y="263"/>
                    <a:pt x="232" y="261"/>
                  </a:cubicBezTo>
                  <a:cubicBezTo>
                    <a:pt x="234" y="261"/>
                    <a:pt x="234" y="261"/>
                    <a:pt x="235" y="261"/>
                  </a:cubicBezTo>
                  <a:cubicBezTo>
                    <a:pt x="235" y="261"/>
                    <a:pt x="235" y="256"/>
                    <a:pt x="236" y="255"/>
                  </a:cubicBezTo>
                  <a:cubicBezTo>
                    <a:pt x="236" y="255"/>
                    <a:pt x="238" y="255"/>
                    <a:pt x="238" y="255"/>
                  </a:cubicBezTo>
                  <a:cubicBezTo>
                    <a:pt x="238" y="255"/>
                    <a:pt x="239" y="253"/>
                    <a:pt x="239" y="253"/>
                  </a:cubicBezTo>
                  <a:cubicBezTo>
                    <a:pt x="240" y="252"/>
                    <a:pt x="241" y="253"/>
                    <a:pt x="242" y="253"/>
                  </a:cubicBezTo>
                  <a:cubicBezTo>
                    <a:pt x="246" y="250"/>
                    <a:pt x="244" y="249"/>
                    <a:pt x="244" y="248"/>
                  </a:cubicBezTo>
                  <a:cubicBezTo>
                    <a:pt x="245" y="248"/>
                    <a:pt x="246" y="248"/>
                    <a:pt x="246" y="248"/>
                  </a:cubicBezTo>
                  <a:cubicBezTo>
                    <a:pt x="247" y="246"/>
                    <a:pt x="247" y="246"/>
                    <a:pt x="247" y="246"/>
                  </a:cubicBezTo>
                  <a:cubicBezTo>
                    <a:pt x="249" y="246"/>
                    <a:pt x="249" y="246"/>
                    <a:pt x="251" y="247"/>
                  </a:cubicBezTo>
                  <a:cubicBezTo>
                    <a:pt x="251" y="246"/>
                    <a:pt x="253" y="244"/>
                    <a:pt x="253" y="244"/>
                  </a:cubicBezTo>
                  <a:cubicBezTo>
                    <a:pt x="254" y="244"/>
                    <a:pt x="253" y="246"/>
                    <a:pt x="254" y="245"/>
                  </a:cubicBezTo>
                  <a:cubicBezTo>
                    <a:pt x="255" y="244"/>
                    <a:pt x="254" y="242"/>
                    <a:pt x="254" y="241"/>
                  </a:cubicBezTo>
                  <a:cubicBezTo>
                    <a:pt x="255" y="241"/>
                    <a:pt x="257" y="241"/>
                    <a:pt x="257" y="240"/>
                  </a:cubicBezTo>
                  <a:cubicBezTo>
                    <a:pt x="257" y="239"/>
                    <a:pt x="257" y="237"/>
                    <a:pt x="257" y="236"/>
                  </a:cubicBezTo>
                  <a:cubicBezTo>
                    <a:pt x="262" y="239"/>
                    <a:pt x="262" y="237"/>
                    <a:pt x="267" y="235"/>
                  </a:cubicBezTo>
                  <a:cubicBezTo>
                    <a:pt x="267" y="235"/>
                    <a:pt x="267" y="233"/>
                    <a:pt x="267" y="233"/>
                  </a:cubicBezTo>
                  <a:cubicBezTo>
                    <a:pt x="268" y="233"/>
                    <a:pt x="268" y="235"/>
                    <a:pt x="268" y="235"/>
                  </a:cubicBezTo>
                  <a:cubicBezTo>
                    <a:pt x="270" y="235"/>
                    <a:pt x="271" y="233"/>
                    <a:pt x="272" y="233"/>
                  </a:cubicBezTo>
                  <a:cubicBezTo>
                    <a:pt x="273" y="233"/>
                    <a:pt x="273" y="234"/>
                    <a:pt x="274" y="235"/>
                  </a:cubicBezTo>
                  <a:cubicBezTo>
                    <a:pt x="277" y="237"/>
                    <a:pt x="279" y="236"/>
                    <a:pt x="282" y="234"/>
                  </a:cubicBezTo>
                  <a:cubicBezTo>
                    <a:pt x="283" y="235"/>
                    <a:pt x="282" y="236"/>
                    <a:pt x="282" y="237"/>
                  </a:cubicBezTo>
                  <a:cubicBezTo>
                    <a:pt x="286" y="239"/>
                    <a:pt x="285" y="238"/>
                    <a:pt x="288" y="238"/>
                  </a:cubicBezTo>
                  <a:cubicBezTo>
                    <a:pt x="287" y="239"/>
                    <a:pt x="287" y="242"/>
                    <a:pt x="288" y="242"/>
                  </a:cubicBezTo>
                  <a:close/>
                </a:path>
              </a:pathLst>
            </a:custGeom>
            <a:solidFill>
              <a:schemeClr val="tx2">
                <a:lumMod val="50000"/>
              </a:schemeClr>
            </a:solid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sp>
        <p:nvSpPr>
          <p:cNvPr id="2" name="TextBox 1"/>
          <p:cNvSpPr txBox="1"/>
          <p:nvPr/>
        </p:nvSpPr>
        <p:spPr>
          <a:xfrm>
            <a:off x="613079" y="3562918"/>
            <a:ext cx="397784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University of Connecticut Health Center</a:t>
            </a:r>
          </a:p>
        </p:txBody>
      </p:sp>
      <p:sp>
        <p:nvSpPr>
          <p:cNvPr id="4" name="TextBox 3"/>
          <p:cNvSpPr txBox="1"/>
          <p:nvPr/>
        </p:nvSpPr>
        <p:spPr>
          <a:xfrm>
            <a:off x="640555" y="4611966"/>
            <a:ext cx="5626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University of Pennsylvania School of Dental Medicine</a:t>
            </a:r>
          </a:p>
        </p:txBody>
      </p:sp>
      <p:sp>
        <p:nvSpPr>
          <p:cNvPr id="6" name="Freeform 5"/>
          <p:cNvSpPr/>
          <p:nvPr/>
        </p:nvSpPr>
        <p:spPr>
          <a:xfrm rot="7522855" flipV="1">
            <a:off x="9310425" y="4171227"/>
            <a:ext cx="277339" cy="399987"/>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3"/>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Freeform 7"/>
          <p:cNvSpPr/>
          <p:nvPr/>
        </p:nvSpPr>
        <p:spPr>
          <a:xfrm flipV="1">
            <a:off x="10276336" y="2281827"/>
            <a:ext cx="486713" cy="755053"/>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6"/>
          </a:solidFill>
          <a:ln w="19050">
            <a:solidFill>
              <a:schemeClr val="accent6">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reeform 12"/>
          <p:cNvSpPr/>
          <p:nvPr/>
        </p:nvSpPr>
        <p:spPr>
          <a:xfrm flipV="1">
            <a:off x="197067" y="3532263"/>
            <a:ext cx="277339" cy="399987"/>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Freeform 13"/>
          <p:cNvSpPr/>
          <p:nvPr/>
        </p:nvSpPr>
        <p:spPr>
          <a:xfrm flipV="1">
            <a:off x="197065" y="5615213"/>
            <a:ext cx="277339" cy="399987"/>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3"/>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 name="Freeform 14"/>
          <p:cNvSpPr/>
          <p:nvPr/>
        </p:nvSpPr>
        <p:spPr>
          <a:xfrm flipV="1">
            <a:off x="200956" y="4581951"/>
            <a:ext cx="277339" cy="399987"/>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6"/>
          </a:solidFill>
          <a:ln w="19050">
            <a:solidFill>
              <a:schemeClr val="accent6">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nvGrpSpPr>
          <p:cNvPr id="16" name="Group 15">
            <a:extLst>
              <a:ext uri="{FF2B5EF4-FFF2-40B4-BE49-F238E27FC236}">
                <a16:creationId xmlns:a16="http://schemas.microsoft.com/office/drawing/2014/main" id="{217AB67B-35F6-4AA0-9367-78D3B5685D5E}"/>
              </a:ext>
            </a:extLst>
          </p:cNvPr>
          <p:cNvGrpSpPr/>
          <p:nvPr/>
        </p:nvGrpSpPr>
        <p:grpSpPr>
          <a:xfrm>
            <a:off x="208822" y="671934"/>
            <a:ext cx="3321512" cy="1640108"/>
            <a:chOff x="3993862" y="1250660"/>
            <a:chExt cx="7676021" cy="3790294"/>
          </a:xfrm>
        </p:grpSpPr>
        <p:sp>
          <p:nvSpPr>
            <p:cNvPr id="17" name="Freeform: Shape 16">
              <a:extLst>
                <a:ext uri="{FF2B5EF4-FFF2-40B4-BE49-F238E27FC236}">
                  <a16:creationId xmlns:a16="http://schemas.microsoft.com/office/drawing/2014/main" id="{39F28601-708A-4169-BD09-54B4018430BF}"/>
                </a:ext>
              </a:extLst>
            </p:cNvPr>
            <p:cNvSpPr/>
            <p:nvPr/>
          </p:nvSpPr>
          <p:spPr>
            <a:xfrm rot="3307884">
              <a:off x="3975283" y="1269239"/>
              <a:ext cx="3790294" cy="3753135"/>
            </a:xfrm>
            <a:custGeom>
              <a:avLst/>
              <a:gdLst>
                <a:gd name="connsiteX0" fmla="*/ 2286000 w 4572000"/>
                <a:gd name="connsiteY0" fmla="*/ 182880 h 4572000"/>
                <a:gd name="connsiteX1" fmla="*/ 182880 w 4572000"/>
                <a:gd name="connsiteY1" fmla="*/ 2286000 h 4572000"/>
                <a:gd name="connsiteX2" fmla="*/ 2286000 w 4572000"/>
                <a:gd name="connsiteY2" fmla="*/ 4389120 h 4572000"/>
                <a:gd name="connsiteX3" fmla="*/ 4389120 w 4572000"/>
                <a:gd name="connsiteY3" fmla="*/ 2286000 h 4572000"/>
                <a:gd name="connsiteX4" fmla="*/ 2286000 w 4572000"/>
                <a:gd name="connsiteY4" fmla="*/ 182880 h 4572000"/>
                <a:gd name="connsiteX5" fmla="*/ 2286000 w 4572000"/>
                <a:gd name="connsiteY5" fmla="*/ 0 h 4572000"/>
                <a:gd name="connsiteX6" fmla="*/ 4572000 w 4572000"/>
                <a:gd name="connsiteY6" fmla="*/ 2286000 h 4572000"/>
                <a:gd name="connsiteX7" fmla="*/ 2286000 w 4572000"/>
                <a:gd name="connsiteY7" fmla="*/ 4572000 h 4572000"/>
                <a:gd name="connsiteX8" fmla="*/ 0 w 4572000"/>
                <a:gd name="connsiteY8" fmla="*/ 2286000 h 4572000"/>
                <a:gd name="connsiteX9" fmla="*/ 2286000 w 4572000"/>
                <a:gd name="connsiteY9"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0" h="4572000">
                  <a:moveTo>
                    <a:pt x="2286000" y="182880"/>
                  </a:moveTo>
                  <a:cubicBezTo>
                    <a:pt x="1124479" y="182880"/>
                    <a:pt x="182880" y="1124479"/>
                    <a:pt x="182880" y="2286000"/>
                  </a:cubicBezTo>
                  <a:cubicBezTo>
                    <a:pt x="182880" y="3447521"/>
                    <a:pt x="1124479" y="4389120"/>
                    <a:pt x="2286000" y="4389120"/>
                  </a:cubicBezTo>
                  <a:cubicBezTo>
                    <a:pt x="3447521" y="4389120"/>
                    <a:pt x="4389120" y="3447521"/>
                    <a:pt x="4389120" y="2286000"/>
                  </a:cubicBezTo>
                  <a:cubicBezTo>
                    <a:pt x="4389120" y="1124479"/>
                    <a:pt x="3447521" y="182880"/>
                    <a:pt x="2286000" y="182880"/>
                  </a:cubicBezTo>
                  <a:close/>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a:gradFill flip="none" rotWithShape="1">
              <a:gsLst>
                <a:gs pos="100000">
                  <a:schemeClr val="tx1">
                    <a:alpha val="0"/>
                  </a:schemeClr>
                </a:gs>
                <a:gs pos="5310">
                  <a:schemeClr val="accent2">
                    <a:lumMod val="75000"/>
                  </a:schemeClr>
                </a:gs>
                <a:gs pos="19000">
                  <a:schemeClr val="accent2"/>
                </a:gs>
                <a:gs pos="48000">
                  <a:schemeClr val="accent2">
                    <a:lumMod val="40000"/>
                    <a:lumOff val="60000"/>
                  </a:schemeClr>
                </a:gs>
                <a:gs pos="65000">
                  <a:schemeClr val="accent2">
                    <a:lumMod val="20000"/>
                    <a:lumOff val="80000"/>
                  </a:schemeClr>
                </a:gs>
                <a:gs pos="79000">
                  <a:schemeClr val="tx1">
                    <a:alpha val="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8" name="TextBox 17">
              <a:extLst>
                <a:ext uri="{FF2B5EF4-FFF2-40B4-BE49-F238E27FC236}">
                  <a16:creationId xmlns:a16="http://schemas.microsoft.com/office/drawing/2014/main" id="{368525A6-E31C-42F6-92E1-EF6983E470EB}"/>
                </a:ext>
              </a:extLst>
            </p:cNvPr>
            <p:cNvSpPr txBox="1"/>
            <p:nvPr/>
          </p:nvSpPr>
          <p:spPr>
            <a:xfrm>
              <a:off x="5107823" y="2858967"/>
              <a:ext cx="6562060" cy="192043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err="1">
                  <a:ln>
                    <a:noFill/>
                  </a:ln>
                  <a:solidFill>
                    <a:srgbClr val="97E9D5"/>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OraRad</a:t>
              </a:r>
              <a:endParaRPr kumimoji="0" lang="en-US" sz="4800" b="0" i="0" u="none" strike="noStrike" kern="1200" cap="none" spc="100" normalizeH="0" baseline="0" noProof="0" dirty="0">
                <a:ln>
                  <a:noFill/>
                </a:ln>
                <a:solidFill>
                  <a:srgbClr val="97E9D5"/>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
        <p:nvSpPr>
          <p:cNvPr id="19" name="TextBox 18">
            <a:extLst>
              <a:ext uri="{FF2B5EF4-FFF2-40B4-BE49-F238E27FC236}">
                <a16:creationId xmlns:a16="http://schemas.microsoft.com/office/drawing/2014/main" id="{BB1C10AF-AB10-4293-A980-9D8A188766BD}"/>
              </a:ext>
            </a:extLst>
          </p:cNvPr>
          <p:cNvSpPr txBox="1"/>
          <p:nvPr/>
        </p:nvSpPr>
        <p:spPr>
          <a:xfrm>
            <a:off x="640554" y="5645868"/>
            <a:ext cx="62485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Atrium Health, Carolinas Medical Center, Charlotte, NC</a:t>
            </a:r>
          </a:p>
        </p:txBody>
      </p:sp>
      <p:sp>
        <p:nvSpPr>
          <p:cNvPr id="20" name="TextBox 19">
            <a:extLst>
              <a:ext uri="{FF2B5EF4-FFF2-40B4-BE49-F238E27FC236}">
                <a16:creationId xmlns:a16="http://schemas.microsoft.com/office/drawing/2014/main" id="{4EE5F322-E850-4327-8A6E-C1107B865C99}"/>
              </a:ext>
            </a:extLst>
          </p:cNvPr>
          <p:cNvSpPr txBox="1"/>
          <p:nvPr/>
        </p:nvSpPr>
        <p:spPr>
          <a:xfrm>
            <a:off x="640554" y="6166113"/>
            <a:ext cx="5626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University of Minnesota, Division of Biostatistics </a:t>
            </a:r>
          </a:p>
        </p:txBody>
      </p:sp>
      <p:sp>
        <p:nvSpPr>
          <p:cNvPr id="21" name="TextBox 20">
            <a:extLst>
              <a:ext uri="{FF2B5EF4-FFF2-40B4-BE49-F238E27FC236}">
                <a16:creationId xmlns:a16="http://schemas.microsoft.com/office/drawing/2014/main" id="{93B944E0-8AF4-4BA9-92D7-0F718DC94F72}"/>
              </a:ext>
            </a:extLst>
          </p:cNvPr>
          <p:cNvSpPr txBox="1"/>
          <p:nvPr/>
        </p:nvSpPr>
        <p:spPr>
          <a:xfrm>
            <a:off x="640555" y="5117204"/>
            <a:ext cx="5626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University of North Carolina at Chapel Hill</a:t>
            </a:r>
          </a:p>
        </p:txBody>
      </p:sp>
      <p:sp>
        <p:nvSpPr>
          <p:cNvPr id="22" name="TextBox 21">
            <a:extLst>
              <a:ext uri="{FF2B5EF4-FFF2-40B4-BE49-F238E27FC236}">
                <a16:creationId xmlns:a16="http://schemas.microsoft.com/office/drawing/2014/main" id="{8554B9CC-839C-45A7-994D-7D2C1EC5062B}"/>
              </a:ext>
            </a:extLst>
          </p:cNvPr>
          <p:cNvSpPr txBox="1"/>
          <p:nvPr/>
        </p:nvSpPr>
        <p:spPr>
          <a:xfrm>
            <a:off x="640555" y="4087442"/>
            <a:ext cx="5626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New York University College of Dentistry</a:t>
            </a:r>
          </a:p>
        </p:txBody>
      </p:sp>
      <p:sp>
        <p:nvSpPr>
          <p:cNvPr id="23" name="TextBox 22">
            <a:extLst>
              <a:ext uri="{FF2B5EF4-FFF2-40B4-BE49-F238E27FC236}">
                <a16:creationId xmlns:a16="http://schemas.microsoft.com/office/drawing/2014/main" id="{2580C064-4867-4751-8A15-FA6FF0558739}"/>
              </a:ext>
            </a:extLst>
          </p:cNvPr>
          <p:cNvSpPr txBox="1"/>
          <p:nvPr/>
        </p:nvSpPr>
        <p:spPr>
          <a:xfrm>
            <a:off x="613079" y="3059668"/>
            <a:ext cx="5626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Brigham and Women’s Hospital</a:t>
            </a:r>
          </a:p>
        </p:txBody>
      </p:sp>
      <p:sp>
        <p:nvSpPr>
          <p:cNvPr id="24" name="Freeform 12">
            <a:extLst>
              <a:ext uri="{FF2B5EF4-FFF2-40B4-BE49-F238E27FC236}">
                <a16:creationId xmlns:a16="http://schemas.microsoft.com/office/drawing/2014/main" id="{083F28AE-126D-479E-B095-024DB1F76628}"/>
              </a:ext>
            </a:extLst>
          </p:cNvPr>
          <p:cNvSpPr/>
          <p:nvPr/>
        </p:nvSpPr>
        <p:spPr>
          <a:xfrm rot="6144609" flipV="1">
            <a:off x="10895815" y="2754975"/>
            <a:ext cx="277339" cy="399987"/>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 name="Freeform 12">
            <a:extLst>
              <a:ext uri="{FF2B5EF4-FFF2-40B4-BE49-F238E27FC236}">
                <a16:creationId xmlns:a16="http://schemas.microsoft.com/office/drawing/2014/main" id="{65DA2CE2-0059-4E20-ACB9-A760CB1B4ACC}"/>
              </a:ext>
            </a:extLst>
          </p:cNvPr>
          <p:cNvSpPr/>
          <p:nvPr/>
        </p:nvSpPr>
        <p:spPr>
          <a:xfrm flipV="1">
            <a:off x="197066" y="5092418"/>
            <a:ext cx="277339" cy="399987"/>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6">
              <a:lumMod val="40000"/>
              <a:lumOff val="60000"/>
            </a:schemeClr>
          </a:solidFill>
          <a:ln w="19050">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 name="Freeform 12">
            <a:extLst>
              <a:ext uri="{FF2B5EF4-FFF2-40B4-BE49-F238E27FC236}">
                <a16:creationId xmlns:a16="http://schemas.microsoft.com/office/drawing/2014/main" id="{20A8206F-EC48-4462-8CD3-660CF86544B4}"/>
              </a:ext>
            </a:extLst>
          </p:cNvPr>
          <p:cNvSpPr/>
          <p:nvPr/>
        </p:nvSpPr>
        <p:spPr>
          <a:xfrm flipV="1">
            <a:off x="208822" y="6138008"/>
            <a:ext cx="277339" cy="399987"/>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4">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 name="Freeform 14">
            <a:extLst>
              <a:ext uri="{FF2B5EF4-FFF2-40B4-BE49-F238E27FC236}">
                <a16:creationId xmlns:a16="http://schemas.microsoft.com/office/drawing/2014/main" id="{9C85C557-295F-4997-9990-2E8DAB6AA9DD}"/>
              </a:ext>
            </a:extLst>
          </p:cNvPr>
          <p:cNvSpPr/>
          <p:nvPr/>
        </p:nvSpPr>
        <p:spPr>
          <a:xfrm flipV="1">
            <a:off x="197068" y="3018307"/>
            <a:ext cx="277339" cy="399987"/>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bg2">
              <a:lumMod val="40000"/>
              <a:lumOff val="60000"/>
            </a:schemeClr>
          </a:solidFill>
          <a:ln w="19050">
            <a:solidFill>
              <a:schemeClr val="bg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9" name="Freeform 14">
            <a:extLst>
              <a:ext uri="{FF2B5EF4-FFF2-40B4-BE49-F238E27FC236}">
                <a16:creationId xmlns:a16="http://schemas.microsoft.com/office/drawing/2014/main" id="{B3C46AC8-AC1A-49F0-AABA-11EBA915DB58}"/>
              </a:ext>
            </a:extLst>
          </p:cNvPr>
          <p:cNvSpPr/>
          <p:nvPr/>
        </p:nvSpPr>
        <p:spPr>
          <a:xfrm flipV="1">
            <a:off x="208822" y="4056787"/>
            <a:ext cx="277339" cy="399987"/>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6">
              <a:lumMod val="50000"/>
            </a:schemeClr>
          </a:solidFill>
          <a:ln w="19050">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1" name="Freeform 12">
            <a:extLst>
              <a:ext uri="{FF2B5EF4-FFF2-40B4-BE49-F238E27FC236}">
                <a16:creationId xmlns:a16="http://schemas.microsoft.com/office/drawing/2014/main" id="{1A316144-075D-42F2-BA0A-8218F32A2904}"/>
              </a:ext>
            </a:extLst>
          </p:cNvPr>
          <p:cNvSpPr/>
          <p:nvPr/>
        </p:nvSpPr>
        <p:spPr>
          <a:xfrm rot="17755854" flipV="1">
            <a:off x="9473330" y="3538751"/>
            <a:ext cx="277339" cy="399987"/>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6">
              <a:lumMod val="40000"/>
              <a:lumOff val="60000"/>
            </a:schemeClr>
          </a:solidFill>
          <a:ln w="19050">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2" name="Freeform 12">
            <a:extLst>
              <a:ext uri="{FF2B5EF4-FFF2-40B4-BE49-F238E27FC236}">
                <a16:creationId xmlns:a16="http://schemas.microsoft.com/office/drawing/2014/main" id="{187EF915-9669-4623-983B-46CB25AA6975}"/>
              </a:ext>
            </a:extLst>
          </p:cNvPr>
          <p:cNvSpPr/>
          <p:nvPr/>
        </p:nvSpPr>
        <p:spPr>
          <a:xfrm flipV="1">
            <a:off x="7970525" y="1881841"/>
            <a:ext cx="277339" cy="399987"/>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4">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Freeform 14">
            <a:extLst>
              <a:ext uri="{FF2B5EF4-FFF2-40B4-BE49-F238E27FC236}">
                <a16:creationId xmlns:a16="http://schemas.microsoft.com/office/drawing/2014/main" id="{F5EBB73D-0F7E-4B65-A25D-E6C841BA45A0}"/>
              </a:ext>
            </a:extLst>
          </p:cNvPr>
          <p:cNvSpPr/>
          <p:nvPr/>
        </p:nvSpPr>
        <p:spPr>
          <a:xfrm flipV="1">
            <a:off x="10934446" y="2236907"/>
            <a:ext cx="277339" cy="399987"/>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bg2">
              <a:lumMod val="40000"/>
              <a:lumOff val="60000"/>
            </a:schemeClr>
          </a:solidFill>
          <a:ln w="19050">
            <a:solidFill>
              <a:schemeClr val="bg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4" name="Freeform 14">
            <a:extLst>
              <a:ext uri="{FF2B5EF4-FFF2-40B4-BE49-F238E27FC236}">
                <a16:creationId xmlns:a16="http://schemas.microsoft.com/office/drawing/2014/main" id="{44B8DBA3-C912-48EC-A1EE-578487B52CF5}"/>
              </a:ext>
            </a:extLst>
          </p:cNvPr>
          <p:cNvSpPr/>
          <p:nvPr/>
        </p:nvSpPr>
        <p:spPr>
          <a:xfrm rot="7454690" flipV="1">
            <a:off x="10515646" y="3049340"/>
            <a:ext cx="277339" cy="399987"/>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6">
              <a:lumMod val="50000"/>
            </a:schemeClr>
          </a:solidFill>
          <a:ln w="19050">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31708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6B1A33-9DE3-41BD-B4C3-27DE08E851EE}"/>
              </a:ext>
            </a:extLst>
          </p:cNvPr>
          <p:cNvSpPr>
            <a:spLocks noGrp="1"/>
          </p:cNvSpPr>
          <p:nvPr>
            <p:ph type="title"/>
          </p:nvPr>
        </p:nvSpPr>
        <p:spPr>
          <a:xfrm>
            <a:off x="838200" y="0"/>
            <a:ext cx="10515600" cy="1325563"/>
          </a:xfrm>
        </p:spPr>
        <p:txBody>
          <a:bodyPr/>
          <a:lstStyle/>
          <a:p>
            <a:r>
              <a:rPr lang="en-US" dirty="0">
                <a:solidFill>
                  <a:srgbClr val="C00000"/>
                </a:solidFill>
                <a:latin typeface="+mn-lt"/>
              </a:rPr>
              <a:t>Main outcomes</a:t>
            </a:r>
          </a:p>
        </p:txBody>
      </p:sp>
      <p:sp>
        <p:nvSpPr>
          <p:cNvPr id="5" name="Content Placeholder 4">
            <a:extLst>
              <a:ext uri="{FF2B5EF4-FFF2-40B4-BE49-F238E27FC236}">
                <a16:creationId xmlns:a16="http://schemas.microsoft.com/office/drawing/2014/main" id="{A2F36334-61EB-4287-8A64-9DC08BC368E0}"/>
              </a:ext>
            </a:extLst>
          </p:cNvPr>
          <p:cNvSpPr>
            <a:spLocks noGrp="1"/>
          </p:cNvSpPr>
          <p:nvPr>
            <p:ph idx="1"/>
          </p:nvPr>
        </p:nvSpPr>
        <p:spPr>
          <a:xfrm>
            <a:off x="454151" y="1079500"/>
            <a:ext cx="11022367" cy="5778500"/>
          </a:xfrm>
        </p:spPr>
        <p:txBody>
          <a:bodyPr>
            <a:normAutofit lnSpcReduction="10000"/>
          </a:bodyPr>
          <a:lstStyle/>
          <a:p>
            <a:pPr lvl="1"/>
            <a:r>
              <a:rPr lang="en-US" sz="3600" dirty="0">
                <a:solidFill>
                  <a:srgbClr val="002060"/>
                </a:solidFill>
              </a:rPr>
              <a:t>Measure 2-year changes in dental caries and periodontal disease, and 2-year rates of tooth loss, after modern RT regimens, and test risk factors for caries increment, progression of periodontal disease, and tooth loss. </a:t>
            </a:r>
          </a:p>
          <a:p>
            <a:pPr lvl="1"/>
            <a:r>
              <a:rPr lang="en-US" sz="3600" dirty="0">
                <a:solidFill>
                  <a:srgbClr val="002060"/>
                </a:solidFill>
              </a:rPr>
              <a:t>Measure 6-month and 18-month changes in stimulated whole salivary flow after modern RT regimens and assess risk factors for decreased salivary flow.</a:t>
            </a:r>
          </a:p>
          <a:p>
            <a:pPr lvl="1"/>
            <a:r>
              <a:rPr lang="en-US" sz="3600" dirty="0">
                <a:solidFill>
                  <a:srgbClr val="002060"/>
                </a:solidFill>
              </a:rPr>
              <a:t>Measure the incidence of exposed intraoral bone after modern RT regimens and assess risk factors for exposed intraoral bone. </a:t>
            </a:r>
          </a:p>
          <a:p>
            <a:endParaRPr lang="en-US" sz="3200" dirty="0"/>
          </a:p>
          <a:p>
            <a:endParaRPr lang="en-US" dirty="0"/>
          </a:p>
          <a:p>
            <a:pPr marL="914400" lvl="2" indent="0">
              <a:buNone/>
            </a:pPr>
            <a:endParaRPr lang="en-US" dirty="0"/>
          </a:p>
        </p:txBody>
      </p:sp>
    </p:spTree>
    <p:extLst>
      <p:ext uri="{BB962C8B-B14F-4D97-AF65-F5344CB8AC3E}">
        <p14:creationId xmlns:p14="http://schemas.microsoft.com/office/powerpoint/2010/main" val="2933142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A7F15-18A8-4246-B7A0-658A32236474}"/>
              </a:ext>
            </a:extLst>
          </p:cNvPr>
          <p:cNvSpPr>
            <a:spLocks noGrp="1"/>
          </p:cNvSpPr>
          <p:nvPr>
            <p:ph type="title"/>
          </p:nvPr>
        </p:nvSpPr>
        <p:spPr/>
        <p:txBody>
          <a:bodyPr/>
          <a:lstStyle/>
          <a:p>
            <a:r>
              <a:rPr lang="en-US" dirty="0">
                <a:solidFill>
                  <a:srgbClr val="C00000"/>
                </a:solidFill>
                <a:latin typeface="+mn-lt"/>
              </a:rPr>
              <a:t>Secondary outcomes</a:t>
            </a:r>
            <a:br>
              <a:rPr lang="en-US" dirty="0">
                <a:solidFill>
                  <a:srgbClr val="002060"/>
                </a:solidFill>
              </a:rPr>
            </a:br>
            <a:endParaRPr lang="en-US" dirty="0">
              <a:solidFill>
                <a:srgbClr val="002060"/>
              </a:solidFill>
            </a:endParaRPr>
          </a:p>
        </p:txBody>
      </p:sp>
      <p:sp>
        <p:nvSpPr>
          <p:cNvPr id="3" name="Content Placeholder 2">
            <a:extLst>
              <a:ext uri="{FF2B5EF4-FFF2-40B4-BE49-F238E27FC236}">
                <a16:creationId xmlns:a16="http://schemas.microsoft.com/office/drawing/2014/main" id="{F1C6BF33-4B81-4F6C-A422-3648B974446F}"/>
              </a:ext>
            </a:extLst>
          </p:cNvPr>
          <p:cNvSpPr>
            <a:spLocks noGrp="1"/>
          </p:cNvSpPr>
          <p:nvPr>
            <p:ph idx="1"/>
          </p:nvPr>
        </p:nvSpPr>
        <p:spPr>
          <a:xfrm>
            <a:off x="490728" y="1368424"/>
            <a:ext cx="10515600" cy="5337175"/>
          </a:xfrm>
        </p:spPr>
        <p:txBody>
          <a:bodyPr>
            <a:normAutofit/>
          </a:bodyPr>
          <a:lstStyle/>
          <a:p>
            <a:pPr lvl="1"/>
            <a:r>
              <a:rPr lang="en-US" sz="4000" dirty="0">
                <a:solidFill>
                  <a:srgbClr val="002060"/>
                </a:solidFill>
              </a:rPr>
              <a:t>Incidence of post-extraction complications</a:t>
            </a:r>
          </a:p>
          <a:p>
            <a:pPr lvl="1"/>
            <a:r>
              <a:rPr lang="en-US" sz="4000" dirty="0">
                <a:solidFill>
                  <a:srgbClr val="002060"/>
                </a:solidFill>
              </a:rPr>
              <a:t>Two-year change in mouth opening in mm</a:t>
            </a:r>
          </a:p>
          <a:p>
            <a:pPr lvl="1"/>
            <a:r>
              <a:rPr lang="en-US" sz="4000" dirty="0">
                <a:solidFill>
                  <a:srgbClr val="002060"/>
                </a:solidFill>
              </a:rPr>
              <a:t>Two year use of fluoride to prevent new caries</a:t>
            </a:r>
          </a:p>
          <a:p>
            <a:pPr lvl="1"/>
            <a:r>
              <a:rPr lang="en-US" sz="4000" dirty="0">
                <a:solidFill>
                  <a:srgbClr val="002060"/>
                </a:solidFill>
              </a:rPr>
              <a:t>Two-year chronic oral mucositis incidence</a:t>
            </a:r>
          </a:p>
          <a:p>
            <a:pPr lvl="1"/>
            <a:r>
              <a:rPr lang="en-US" sz="4000" dirty="0">
                <a:solidFill>
                  <a:srgbClr val="002060"/>
                </a:solidFill>
              </a:rPr>
              <a:t>Two year changes in RT-specific quality of life measures</a:t>
            </a:r>
          </a:p>
          <a:p>
            <a:pPr lvl="1"/>
            <a:r>
              <a:rPr lang="en-US" sz="4000" dirty="0">
                <a:solidFill>
                  <a:srgbClr val="002060"/>
                </a:solidFill>
              </a:rPr>
              <a:t>Two-year change in pain scores</a:t>
            </a:r>
            <a:endParaRPr lang="en-US" sz="4000" dirty="0"/>
          </a:p>
        </p:txBody>
      </p:sp>
    </p:spTree>
    <p:extLst>
      <p:ext uri="{BB962C8B-B14F-4D97-AF65-F5344CB8AC3E}">
        <p14:creationId xmlns:p14="http://schemas.microsoft.com/office/powerpoint/2010/main" val="3880636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489C530-35C7-4FCF-9875-56E7424EEAAB}"/>
              </a:ext>
            </a:extLst>
          </p:cNvPr>
          <p:cNvGraphicFramePr>
            <a:graphicFrameLocks noGrp="1"/>
          </p:cNvGraphicFramePr>
          <p:nvPr>
            <p:ph idx="1"/>
            <p:extLst>
              <p:ext uri="{D42A27DB-BD31-4B8C-83A1-F6EECF244321}">
                <p14:modId xmlns:p14="http://schemas.microsoft.com/office/powerpoint/2010/main" val="3915146350"/>
              </p:ext>
            </p:extLst>
          </p:nvPr>
        </p:nvGraphicFramePr>
        <p:xfrm>
          <a:off x="555140" y="186743"/>
          <a:ext cx="11334308" cy="6377847"/>
        </p:xfrm>
        <a:graphic>
          <a:graphicData uri="http://schemas.openxmlformats.org/drawingml/2006/table">
            <a:tbl>
              <a:tblPr firstRow="1" firstCol="1" bandRow="1">
                <a:tableStyleId>{5C22544A-7EE6-4342-B048-85BDC9FD1C3A}</a:tableStyleId>
              </a:tblPr>
              <a:tblGrid>
                <a:gridCol w="1615436">
                  <a:extLst>
                    <a:ext uri="{9D8B030D-6E8A-4147-A177-3AD203B41FA5}">
                      <a16:colId xmlns:a16="http://schemas.microsoft.com/office/drawing/2014/main" val="4268118729"/>
                    </a:ext>
                  </a:extLst>
                </a:gridCol>
                <a:gridCol w="1576033">
                  <a:extLst>
                    <a:ext uri="{9D8B030D-6E8A-4147-A177-3AD203B41FA5}">
                      <a16:colId xmlns:a16="http://schemas.microsoft.com/office/drawing/2014/main" val="204588186"/>
                    </a:ext>
                  </a:extLst>
                </a:gridCol>
                <a:gridCol w="1549767">
                  <a:extLst>
                    <a:ext uri="{9D8B030D-6E8A-4147-A177-3AD203B41FA5}">
                      <a16:colId xmlns:a16="http://schemas.microsoft.com/office/drawing/2014/main" val="1999617294"/>
                    </a:ext>
                  </a:extLst>
                </a:gridCol>
                <a:gridCol w="1300227">
                  <a:extLst>
                    <a:ext uri="{9D8B030D-6E8A-4147-A177-3AD203B41FA5}">
                      <a16:colId xmlns:a16="http://schemas.microsoft.com/office/drawing/2014/main" val="670113283"/>
                    </a:ext>
                  </a:extLst>
                </a:gridCol>
                <a:gridCol w="1379028">
                  <a:extLst>
                    <a:ext uri="{9D8B030D-6E8A-4147-A177-3AD203B41FA5}">
                      <a16:colId xmlns:a16="http://schemas.microsoft.com/office/drawing/2014/main" val="3068360552"/>
                    </a:ext>
                  </a:extLst>
                </a:gridCol>
                <a:gridCol w="1223778">
                  <a:extLst>
                    <a:ext uri="{9D8B030D-6E8A-4147-A177-3AD203B41FA5}">
                      <a16:colId xmlns:a16="http://schemas.microsoft.com/office/drawing/2014/main" val="1227290207"/>
                    </a:ext>
                  </a:extLst>
                </a:gridCol>
                <a:gridCol w="1318437">
                  <a:extLst>
                    <a:ext uri="{9D8B030D-6E8A-4147-A177-3AD203B41FA5}">
                      <a16:colId xmlns:a16="http://schemas.microsoft.com/office/drawing/2014/main" val="701092991"/>
                    </a:ext>
                  </a:extLst>
                </a:gridCol>
                <a:gridCol w="1371602">
                  <a:extLst>
                    <a:ext uri="{9D8B030D-6E8A-4147-A177-3AD203B41FA5}">
                      <a16:colId xmlns:a16="http://schemas.microsoft.com/office/drawing/2014/main" val="1847109080"/>
                    </a:ext>
                  </a:extLst>
                </a:gridCol>
              </a:tblGrid>
              <a:tr h="1454493">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Total (n=572)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BWH</a:t>
                      </a:r>
                    </a:p>
                    <a:p>
                      <a:pPr marL="0" marR="0">
                        <a:lnSpc>
                          <a:spcPct val="107000"/>
                        </a:lnSpc>
                        <a:spcBef>
                          <a:spcPts val="0"/>
                        </a:spcBef>
                        <a:spcAft>
                          <a:spcPts val="0"/>
                        </a:spcAft>
                      </a:pPr>
                      <a:r>
                        <a:rPr lang="en-US" sz="2000" dirty="0">
                          <a:effectLst/>
                        </a:rPr>
                        <a:t>(n=158)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CMC</a:t>
                      </a:r>
                    </a:p>
                    <a:p>
                      <a:pPr marL="0" marR="0">
                        <a:lnSpc>
                          <a:spcPct val="107000"/>
                        </a:lnSpc>
                        <a:spcBef>
                          <a:spcPts val="0"/>
                        </a:spcBef>
                        <a:spcAft>
                          <a:spcPts val="0"/>
                        </a:spcAft>
                      </a:pPr>
                      <a:r>
                        <a:rPr lang="en-US" sz="2000" dirty="0">
                          <a:effectLst/>
                        </a:rPr>
                        <a:t>(n=104)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UNC</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(n=31)</a:t>
                      </a:r>
                    </a:p>
                  </a:txBody>
                  <a:tcPr marL="68580" marR="68580" marT="0" marB="0"/>
                </a:tc>
                <a:tc>
                  <a:txBody>
                    <a:bodyPr/>
                    <a:lstStyle/>
                    <a:p>
                      <a:pPr marL="0" marR="0">
                        <a:lnSpc>
                          <a:spcPct val="107000"/>
                        </a:lnSpc>
                        <a:spcBef>
                          <a:spcPts val="0"/>
                        </a:spcBef>
                        <a:spcAft>
                          <a:spcPts val="0"/>
                        </a:spcAft>
                      </a:pPr>
                      <a:r>
                        <a:rPr lang="en-US" sz="2000" dirty="0">
                          <a:effectLst/>
                        </a:rPr>
                        <a:t>NYU</a:t>
                      </a:r>
                    </a:p>
                    <a:p>
                      <a:pPr marL="0" marR="0">
                        <a:lnSpc>
                          <a:spcPct val="107000"/>
                        </a:lnSpc>
                        <a:spcBef>
                          <a:spcPts val="0"/>
                        </a:spcBef>
                        <a:spcAft>
                          <a:spcPts val="0"/>
                        </a:spcAft>
                      </a:pPr>
                      <a:r>
                        <a:rPr lang="en-US" sz="2000" dirty="0">
                          <a:effectLst/>
                        </a:rPr>
                        <a:t>(n=80)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UCONN</a:t>
                      </a:r>
                    </a:p>
                    <a:p>
                      <a:pPr marL="0" marR="0">
                        <a:lnSpc>
                          <a:spcPct val="107000"/>
                        </a:lnSpc>
                        <a:spcBef>
                          <a:spcPts val="0"/>
                        </a:spcBef>
                        <a:spcAft>
                          <a:spcPts val="0"/>
                        </a:spcAft>
                      </a:pPr>
                      <a:r>
                        <a:rPr lang="en-US" sz="2000" dirty="0">
                          <a:effectLst/>
                        </a:rPr>
                        <a:t>(n=53)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UPENN</a:t>
                      </a:r>
                    </a:p>
                    <a:p>
                      <a:pPr marL="0" marR="0">
                        <a:lnSpc>
                          <a:spcPct val="107000"/>
                        </a:lnSpc>
                        <a:spcBef>
                          <a:spcPts val="0"/>
                        </a:spcBef>
                        <a:spcAft>
                          <a:spcPts val="0"/>
                        </a:spcAft>
                      </a:pPr>
                      <a:r>
                        <a:rPr lang="en-US" sz="2000" dirty="0">
                          <a:effectLst/>
                        </a:rPr>
                        <a:t>(n=146)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6692344"/>
                  </a:ext>
                </a:extLst>
              </a:tr>
              <a:tr h="688811">
                <a:tc>
                  <a:txBody>
                    <a:bodyPr/>
                    <a:lstStyle/>
                    <a:p>
                      <a:pPr marL="0" marR="0">
                        <a:lnSpc>
                          <a:spcPct val="107000"/>
                        </a:lnSpc>
                        <a:spcBef>
                          <a:spcPts val="0"/>
                        </a:spcBef>
                        <a:spcAft>
                          <a:spcPts val="0"/>
                        </a:spcAft>
                      </a:pPr>
                      <a:r>
                        <a:rPr lang="en-US" sz="2000" dirty="0">
                          <a:effectLst/>
                        </a:rPr>
                        <a:t>Age (years)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58.3 </a:t>
                      </a:r>
                    </a:p>
                  </a:txBody>
                  <a:tcPr marL="68580" marR="68580" marT="0" marB="0"/>
                </a:tc>
                <a:tc>
                  <a:txBody>
                    <a:bodyPr/>
                    <a:lstStyle/>
                    <a:p>
                      <a:pPr marL="0" marR="0" algn="l">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59.8</a:t>
                      </a:r>
                    </a:p>
                  </a:txBody>
                  <a:tcPr marL="68580" marR="68580" marT="0" marB="0"/>
                </a:tc>
                <a:tc>
                  <a:txBody>
                    <a:bodyPr/>
                    <a:lstStyle/>
                    <a:p>
                      <a:pPr marL="0" marR="0" algn="l">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57.8</a:t>
                      </a:r>
                    </a:p>
                  </a:txBody>
                  <a:tcPr marL="68580" marR="68580" marT="0" marB="0"/>
                </a:tc>
                <a:tc>
                  <a:txBody>
                    <a:bodyPr/>
                    <a:lstStyle/>
                    <a:p>
                      <a:pPr marL="0" marR="0" algn="l">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56.4</a:t>
                      </a:r>
                    </a:p>
                  </a:txBody>
                  <a:tcPr marL="68580" marR="68580" marT="0" marB="0"/>
                </a:tc>
                <a:tc>
                  <a:txBody>
                    <a:bodyPr/>
                    <a:lstStyle/>
                    <a:p>
                      <a:pPr marL="0" marR="0" algn="l">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58.8</a:t>
                      </a:r>
                    </a:p>
                  </a:txBody>
                  <a:tcPr marL="68580" marR="68580" marT="0" marB="0"/>
                </a:tc>
                <a:tc>
                  <a:txBody>
                    <a:bodyPr/>
                    <a:lstStyle/>
                    <a:p>
                      <a:pPr marL="0" marR="0" algn="l">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57.2</a:t>
                      </a:r>
                    </a:p>
                  </a:txBody>
                  <a:tcPr marL="68580" marR="68580" marT="0" marB="0"/>
                </a:tc>
                <a:tc>
                  <a:txBody>
                    <a:bodyPr/>
                    <a:lstStyle/>
                    <a:p>
                      <a:pPr marL="0" marR="0" algn="l">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57.5</a:t>
                      </a:r>
                    </a:p>
                  </a:txBody>
                  <a:tcPr marL="68580" marR="68580" marT="0" marB="0"/>
                </a:tc>
                <a:extLst>
                  <a:ext uri="{0D108BD9-81ED-4DB2-BD59-A6C34878D82A}">
                    <a16:rowId xmlns:a16="http://schemas.microsoft.com/office/drawing/2014/main" val="2258042435"/>
                  </a:ext>
                </a:extLst>
              </a:tr>
              <a:tr h="853992">
                <a:tc>
                  <a:txBody>
                    <a:bodyPr/>
                    <a:lstStyle/>
                    <a:p>
                      <a:pPr marL="0" marR="0">
                        <a:lnSpc>
                          <a:spcPct val="107000"/>
                        </a:lnSpc>
                        <a:spcBef>
                          <a:spcPts val="0"/>
                        </a:spcBef>
                        <a:spcAft>
                          <a:spcPts val="0"/>
                        </a:spcAft>
                      </a:pPr>
                      <a:r>
                        <a:rPr lang="en-US" sz="2000">
                          <a:effectLst/>
                        </a:rPr>
                        <a:t>Male Sex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2000" dirty="0">
                          <a:effectLst/>
                        </a:rPr>
                        <a:t>440 (77%)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2185" marR="52185" marT="0" marB="0" anchor="ctr"/>
                </a:tc>
                <a:tc>
                  <a:txBody>
                    <a:bodyPr/>
                    <a:lstStyle/>
                    <a:p>
                      <a:pPr marL="0" marR="0" algn="l">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124 (78%)</a:t>
                      </a:r>
                    </a:p>
                  </a:txBody>
                  <a:tcPr marL="52185" marR="52185" marT="0" marB="0" anchor="ctr"/>
                </a:tc>
                <a:tc>
                  <a:txBody>
                    <a:bodyPr/>
                    <a:lstStyle/>
                    <a:p>
                      <a:pPr marL="0" marR="0" algn="l">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77 (74%)</a:t>
                      </a:r>
                    </a:p>
                  </a:txBody>
                  <a:tcPr marL="52185" marR="52185" marT="0" marB="0" anchor="ctr"/>
                </a:tc>
                <a:tc>
                  <a:txBody>
                    <a:bodyPr/>
                    <a:lstStyle/>
                    <a:p>
                      <a:pPr marL="0" marR="0" algn="l">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22 (71%)</a:t>
                      </a:r>
                    </a:p>
                  </a:txBody>
                  <a:tcPr marL="52185" marR="52185" marT="0" marB="0" anchor="ctr"/>
                </a:tc>
                <a:tc>
                  <a:txBody>
                    <a:bodyPr/>
                    <a:lstStyle/>
                    <a:p>
                      <a:pPr marL="0" marR="0" algn="l">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54 (68%)</a:t>
                      </a:r>
                    </a:p>
                  </a:txBody>
                  <a:tcPr marL="52185" marR="52185" marT="0" marB="0" anchor="ctr"/>
                </a:tc>
                <a:tc>
                  <a:txBody>
                    <a:bodyPr/>
                    <a:lstStyle/>
                    <a:p>
                      <a:pPr marL="0" marR="0" algn="l">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44 (83%)</a:t>
                      </a:r>
                    </a:p>
                  </a:txBody>
                  <a:tcPr marL="52185" marR="52185" marT="0" marB="0" anchor="ctr"/>
                </a:tc>
                <a:tc>
                  <a:txBody>
                    <a:bodyPr/>
                    <a:lstStyle/>
                    <a:p>
                      <a:pPr marL="0" marR="0" algn="l">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119 (82%)</a:t>
                      </a:r>
                    </a:p>
                  </a:txBody>
                  <a:tcPr marL="52185" marR="52185" marT="0" marB="0" anchor="ctr"/>
                </a:tc>
                <a:extLst>
                  <a:ext uri="{0D108BD9-81ED-4DB2-BD59-A6C34878D82A}">
                    <a16:rowId xmlns:a16="http://schemas.microsoft.com/office/drawing/2014/main" val="1819618398"/>
                  </a:ext>
                </a:extLst>
              </a:tr>
              <a:tr h="964914">
                <a:tc>
                  <a:txBody>
                    <a:bodyPr/>
                    <a:lstStyle/>
                    <a:p>
                      <a:pPr marL="0" marR="0">
                        <a:lnSpc>
                          <a:spcPct val="107000"/>
                        </a:lnSpc>
                        <a:spcBef>
                          <a:spcPts val="0"/>
                        </a:spcBef>
                        <a:spcAft>
                          <a:spcPts val="800"/>
                        </a:spcAft>
                      </a:pPr>
                      <a:r>
                        <a:rPr lang="en-US" sz="2400" dirty="0">
                          <a:effectLst/>
                        </a:rPr>
                        <a:t>Type of Cancer: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endParaRPr lang="en-US" sz="2400" dirty="0">
                        <a:effectLst/>
                        <a:latin typeface="Calibri" panose="020F0502020204030204" pitchFamily="34" charset="0"/>
                      </a:endParaRPr>
                    </a:p>
                  </a:txBody>
                  <a:tcPr marL="68580" marR="68580" marT="0" marB="0" anchor="ctr"/>
                </a:tc>
                <a:tc>
                  <a:txBody>
                    <a:bodyPr/>
                    <a:lstStyle/>
                    <a:p>
                      <a:pPr algn="l"/>
                      <a:endParaRPr lang="en-US" sz="2400" dirty="0">
                        <a:effectLst/>
                        <a:latin typeface="Calibri" panose="020F0502020204030204" pitchFamily="34" charset="0"/>
                      </a:endParaRPr>
                    </a:p>
                  </a:txBody>
                  <a:tcPr marL="68580" marR="68580" marT="0" marB="0" anchor="ctr"/>
                </a:tc>
                <a:tc>
                  <a:txBody>
                    <a:bodyPr/>
                    <a:lstStyle/>
                    <a:p>
                      <a:pPr algn="l"/>
                      <a:endParaRPr lang="en-US" sz="2400" dirty="0">
                        <a:effectLst/>
                        <a:latin typeface="Calibri" panose="020F0502020204030204" pitchFamily="34" charset="0"/>
                      </a:endParaRPr>
                    </a:p>
                  </a:txBody>
                  <a:tcPr marL="68580" marR="68580" marT="0" marB="0" anchor="ctr"/>
                </a:tc>
                <a:tc>
                  <a:txBody>
                    <a:bodyPr/>
                    <a:lstStyle/>
                    <a:p>
                      <a:pPr algn="l"/>
                      <a:endParaRPr lang="en-US" sz="2400" dirty="0">
                        <a:effectLst/>
                        <a:latin typeface="Calibri" panose="020F0502020204030204" pitchFamily="34" charset="0"/>
                      </a:endParaRPr>
                    </a:p>
                  </a:txBody>
                  <a:tcPr marL="68580" marR="68580" marT="0" marB="0" anchor="ctr"/>
                </a:tc>
                <a:tc>
                  <a:txBody>
                    <a:bodyPr/>
                    <a:lstStyle/>
                    <a:p>
                      <a:pPr algn="l"/>
                      <a:endParaRPr lang="en-US" sz="2400" dirty="0">
                        <a:effectLst/>
                        <a:latin typeface="Calibri" panose="020F0502020204030204" pitchFamily="34" charset="0"/>
                      </a:endParaRPr>
                    </a:p>
                  </a:txBody>
                  <a:tcPr marL="68580" marR="68580" marT="0" marB="0" anchor="ctr"/>
                </a:tc>
                <a:tc>
                  <a:txBody>
                    <a:bodyPr/>
                    <a:lstStyle/>
                    <a:p>
                      <a:pPr algn="l"/>
                      <a:endParaRPr lang="en-US" sz="2400" dirty="0">
                        <a:effectLst/>
                        <a:latin typeface="Calibri" panose="020F0502020204030204" pitchFamily="34" charset="0"/>
                      </a:endParaRPr>
                    </a:p>
                  </a:txBody>
                  <a:tcPr marL="68580" marR="68580" marT="0" marB="0" anchor="ctr"/>
                </a:tc>
                <a:tc>
                  <a:txBody>
                    <a:bodyPr/>
                    <a:lstStyle/>
                    <a:p>
                      <a:pPr marL="0" marR="0" algn="l">
                        <a:lnSpc>
                          <a:spcPct val="107000"/>
                        </a:lnSpc>
                        <a:spcBef>
                          <a:spcPts val="0"/>
                        </a:spcBef>
                        <a:spcAft>
                          <a:spcPts val="80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26696675"/>
                  </a:ext>
                </a:extLst>
              </a:tr>
              <a:tr h="719085">
                <a:tc>
                  <a:txBody>
                    <a:bodyPr/>
                    <a:lstStyle/>
                    <a:p>
                      <a:pPr marL="0" marR="0">
                        <a:lnSpc>
                          <a:spcPct val="107000"/>
                        </a:lnSpc>
                        <a:spcBef>
                          <a:spcPts val="0"/>
                        </a:spcBef>
                        <a:spcAft>
                          <a:spcPts val="800"/>
                        </a:spcAft>
                      </a:pPr>
                      <a:r>
                        <a:rPr lang="en-US" sz="2400" dirty="0">
                          <a:effectLst/>
                        </a:rPr>
                        <a:t>    SCC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469 (82%)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132 (84%)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88 (85%)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27 (87%)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58 (73%)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44 (83%)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120 (82%)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6721213"/>
                  </a:ext>
                </a:extLst>
              </a:tr>
              <a:tr h="719085">
                <a:tc>
                  <a:txBody>
                    <a:bodyPr/>
                    <a:lstStyle/>
                    <a:p>
                      <a:pPr marL="0" marR="0">
                        <a:lnSpc>
                          <a:spcPct val="107000"/>
                        </a:lnSpc>
                        <a:spcBef>
                          <a:spcPts val="0"/>
                        </a:spcBef>
                        <a:spcAft>
                          <a:spcPts val="800"/>
                        </a:spcAft>
                      </a:pPr>
                      <a:r>
                        <a:rPr lang="en-US" sz="2400" dirty="0">
                          <a:effectLst/>
                        </a:rPr>
                        <a:t>    SGC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66 (12%)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15 (9%)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10 (10%)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4 (13%)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11 (14%)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7 (13%)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19 (13%)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4215888"/>
                  </a:ext>
                </a:extLst>
              </a:tr>
              <a:tr h="977467">
                <a:tc>
                  <a:txBody>
                    <a:bodyPr/>
                    <a:lstStyle/>
                    <a:p>
                      <a:pPr marL="0" marR="0">
                        <a:lnSpc>
                          <a:spcPct val="107000"/>
                        </a:lnSpc>
                        <a:spcBef>
                          <a:spcPts val="0"/>
                        </a:spcBef>
                        <a:spcAft>
                          <a:spcPts val="800"/>
                        </a:spcAft>
                      </a:pPr>
                      <a:r>
                        <a:rPr lang="en-US" sz="2400" dirty="0" err="1">
                          <a:effectLst/>
                        </a:rPr>
                        <a:t>NonSCC</a:t>
                      </a:r>
                      <a:r>
                        <a:rPr lang="en-US" sz="2400" dirty="0">
                          <a:effectLst/>
                        </a:rPr>
                        <a:t>/</a:t>
                      </a:r>
                    </a:p>
                    <a:p>
                      <a:pPr marL="0" marR="0">
                        <a:lnSpc>
                          <a:spcPct val="107000"/>
                        </a:lnSpc>
                        <a:spcBef>
                          <a:spcPts val="0"/>
                        </a:spcBef>
                        <a:spcAft>
                          <a:spcPts val="800"/>
                        </a:spcAft>
                      </a:pPr>
                      <a:r>
                        <a:rPr lang="en-US" sz="2400" dirty="0" err="1">
                          <a:effectLst/>
                        </a:rPr>
                        <a:t>NonSGC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37 (6%)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11 (7%)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6 (6%)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0 (0%)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11 (14%)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2 (4%)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800"/>
                        </a:spcAft>
                      </a:pPr>
                      <a:r>
                        <a:rPr lang="en-US" sz="2000" b="0" i="0" u="none" strike="noStrike" kern="1200" baseline="0" dirty="0">
                          <a:solidFill>
                            <a:schemeClr val="dk1"/>
                          </a:solidFill>
                          <a:latin typeface="+mn-lt"/>
                          <a:ea typeface="+mn-ea"/>
                          <a:cs typeface="+mn-cs"/>
                        </a:rPr>
                        <a:t>7 (5%)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77129826"/>
                  </a:ext>
                </a:extLst>
              </a:tr>
            </a:tbl>
          </a:graphicData>
        </a:graphic>
      </p:graphicFrame>
      <p:sp>
        <p:nvSpPr>
          <p:cNvPr id="2" name="Oval 1">
            <a:extLst>
              <a:ext uri="{FF2B5EF4-FFF2-40B4-BE49-F238E27FC236}">
                <a16:creationId xmlns:a16="http://schemas.microsoft.com/office/drawing/2014/main" id="{9B5A4CCD-E5B3-DC4B-9CC2-19EF8F632BBC}"/>
              </a:ext>
            </a:extLst>
          </p:cNvPr>
          <p:cNvSpPr/>
          <p:nvPr/>
        </p:nvSpPr>
        <p:spPr>
          <a:xfrm>
            <a:off x="2034863" y="186743"/>
            <a:ext cx="1661374" cy="3734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560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8D41A5BA-AF57-DF45-A8C3-839C307325E7}"/>
              </a:ext>
            </a:extLst>
          </p:cNvPr>
          <p:cNvSpPr>
            <a:spLocks noGrp="1"/>
          </p:cNvSpPr>
          <p:nvPr>
            <p:ph type="title"/>
          </p:nvPr>
        </p:nvSpPr>
        <p:spPr>
          <a:xfrm>
            <a:off x="858982" y="3428999"/>
            <a:ext cx="4554593" cy="1164609"/>
          </a:xfrm>
        </p:spPr>
        <p:txBody>
          <a:bodyPr>
            <a:noAutofit/>
          </a:bodyPr>
          <a:lstStyle/>
          <a:p>
            <a:r>
              <a:rPr lang="en-US" sz="4000" dirty="0">
                <a:solidFill>
                  <a:srgbClr val="C00000"/>
                </a:solidFill>
                <a:latin typeface="+mn-lt"/>
              </a:rPr>
              <a:t>“CONSORT” </a:t>
            </a:r>
            <a:br>
              <a:rPr lang="en-US" sz="4000" dirty="0">
                <a:solidFill>
                  <a:srgbClr val="C00000"/>
                </a:solidFill>
                <a:latin typeface="+mn-lt"/>
              </a:rPr>
            </a:br>
            <a:r>
              <a:rPr lang="en-US" sz="4000" dirty="0">
                <a:solidFill>
                  <a:srgbClr val="C00000"/>
                </a:solidFill>
                <a:latin typeface="+mn-lt"/>
              </a:rPr>
              <a:t>FLOW DIAGRAM</a:t>
            </a:r>
          </a:p>
        </p:txBody>
      </p:sp>
      <p:grpSp>
        <p:nvGrpSpPr>
          <p:cNvPr id="53" name="Group 52">
            <a:extLst>
              <a:ext uri="{FF2B5EF4-FFF2-40B4-BE49-F238E27FC236}">
                <a16:creationId xmlns:a16="http://schemas.microsoft.com/office/drawing/2014/main" id="{5E84B0A9-2A35-3A4A-A08D-F37663ACE0C5}"/>
              </a:ext>
            </a:extLst>
          </p:cNvPr>
          <p:cNvGrpSpPr/>
          <p:nvPr/>
        </p:nvGrpSpPr>
        <p:grpSpPr>
          <a:xfrm>
            <a:off x="6777958" y="342135"/>
            <a:ext cx="4398819" cy="6188280"/>
            <a:chOff x="3896590" y="328360"/>
            <a:chExt cx="4398819" cy="6188280"/>
          </a:xfrm>
        </p:grpSpPr>
        <p:sp>
          <p:nvSpPr>
            <p:cNvPr id="4" name="TextBox 3">
              <a:extLst>
                <a:ext uri="{FF2B5EF4-FFF2-40B4-BE49-F238E27FC236}">
                  <a16:creationId xmlns:a16="http://schemas.microsoft.com/office/drawing/2014/main" id="{D5298828-AD73-EF4B-8BAA-511379572FCC}"/>
                </a:ext>
              </a:extLst>
            </p:cNvPr>
            <p:cNvSpPr txBox="1"/>
            <p:nvPr/>
          </p:nvSpPr>
          <p:spPr>
            <a:xfrm>
              <a:off x="3896591" y="328360"/>
              <a:ext cx="1887682" cy="239296"/>
            </a:xfrm>
            <a:prstGeom prst="rect">
              <a:avLst/>
            </a:prstGeom>
            <a:noFill/>
            <a:ln>
              <a:solidFill>
                <a:schemeClr val="tx1"/>
              </a:solidFill>
            </a:ln>
          </p:spPr>
          <p:txBody>
            <a:bodyPr wrap="square" rtlCol="0">
              <a:spAutoFit/>
            </a:bodyPr>
            <a:lstStyle/>
            <a:p>
              <a:r>
                <a:rPr lang="en-US" sz="955" dirty="0">
                  <a:latin typeface="Arial" panose="020B0604020202020204" pitchFamily="34" charset="0"/>
                  <a:cs typeface="Arial" panose="020B0604020202020204" pitchFamily="34" charset="0"/>
                </a:rPr>
                <a:t>Recruited  n=1,792</a:t>
              </a:r>
            </a:p>
          </p:txBody>
        </p:sp>
        <p:sp>
          <p:nvSpPr>
            <p:cNvPr id="5" name="TextBox 4">
              <a:extLst>
                <a:ext uri="{FF2B5EF4-FFF2-40B4-BE49-F238E27FC236}">
                  <a16:creationId xmlns:a16="http://schemas.microsoft.com/office/drawing/2014/main" id="{9519F67F-011F-9C46-92C6-DEDDFB31F989}"/>
                </a:ext>
              </a:extLst>
            </p:cNvPr>
            <p:cNvSpPr txBox="1"/>
            <p:nvPr/>
          </p:nvSpPr>
          <p:spPr>
            <a:xfrm>
              <a:off x="3896590" y="1143216"/>
              <a:ext cx="1887683" cy="239296"/>
            </a:xfrm>
            <a:prstGeom prst="rect">
              <a:avLst/>
            </a:prstGeom>
            <a:noFill/>
            <a:ln>
              <a:solidFill>
                <a:schemeClr val="tx1"/>
              </a:solidFill>
            </a:ln>
          </p:spPr>
          <p:txBody>
            <a:bodyPr wrap="square" rtlCol="0">
              <a:spAutoFit/>
            </a:bodyPr>
            <a:lstStyle/>
            <a:p>
              <a:r>
                <a:rPr lang="en-US" sz="955" dirty="0">
                  <a:latin typeface="Arial" panose="020B0604020202020204" pitchFamily="34" charset="0"/>
                  <a:cs typeface="Arial" panose="020B0604020202020204" pitchFamily="34" charset="0"/>
                </a:rPr>
                <a:t>Screened  n=648</a:t>
              </a:r>
            </a:p>
          </p:txBody>
        </p:sp>
        <p:sp>
          <p:nvSpPr>
            <p:cNvPr id="6" name="TextBox 5">
              <a:extLst>
                <a:ext uri="{FF2B5EF4-FFF2-40B4-BE49-F238E27FC236}">
                  <a16:creationId xmlns:a16="http://schemas.microsoft.com/office/drawing/2014/main" id="{49350EB3-63E8-C24F-9F8C-86D1F851F406}"/>
                </a:ext>
              </a:extLst>
            </p:cNvPr>
            <p:cNvSpPr txBox="1"/>
            <p:nvPr/>
          </p:nvSpPr>
          <p:spPr>
            <a:xfrm>
              <a:off x="3896590" y="2888520"/>
              <a:ext cx="1887683" cy="386260"/>
            </a:xfrm>
            <a:prstGeom prst="rect">
              <a:avLst/>
            </a:prstGeom>
            <a:noFill/>
            <a:ln>
              <a:solidFill>
                <a:schemeClr val="tx1"/>
              </a:solidFill>
            </a:ln>
          </p:spPr>
          <p:txBody>
            <a:bodyPr wrap="square" rtlCol="0">
              <a:spAutoFit/>
            </a:bodyPr>
            <a:lstStyle/>
            <a:p>
              <a:r>
                <a:rPr lang="en-US" sz="955" dirty="0">
                  <a:latin typeface="Arial" panose="020B0604020202020204" pitchFamily="34" charset="0"/>
                  <a:cs typeface="Arial" panose="020B0604020202020204" pitchFamily="34" charset="0"/>
                </a:rPr>
                <a:t>Baseline Visit Completed  n=577</a:t>
              </a:r>
            </a:p>
          </p:txBody>
        </p:sp>
        <p:sp>
          <p:nvSpPr>
            <p:cNvPr id="7" name="TextBox 6">
              <a:extLst>
                <a:ext uri="{FF2B5EF4-FFF2-40B4-BE49-F238E27FC236}">
                  <a16:creationId xmlns:a16="http://schemas.microsoft.com/office/drawing/2014/main" id="{F20F59D6-9409-6244-B02F-3CD7A70E5C8E}"/>
                </a:ext>
              </a:extLst>
            </p:cNvPr>
            <p:cNvSpPr txBox="1"/>
            <p:nvPr/>
          </p:nvSpPr>
          <p:spPr>
            <a:xfrm>
              <a:off x="3896590" y="3313420"/>
              <a:ext cx="1887683" cy="239296"/>
            </a:xfrm>
            <a:prstGeom prst="rect">
              <a:avLst/>
            </a:prstGeom>
            <a:noFill/>
            <a:ln>
              <a:solidFill>
                <a:schemeClr val="tx1"/>
              </a:solidFill>
            </a:ln>
          </p:spPr>
          <p:txBody>
            <a:bodyPr wrap="square" rtlCol="0">
              <a:spAutoFit/>
            </a:bodyPr>
            <a:lstStyle/>
            <a:p>
              <a:r>
                <a:rPr lang="en-US" sz="955" dirty="0">
                  <a:latin typeface="Arial" panose="020B0604020202020204" pitchFamily="34" charset="0"/>
                  <a:cs typeface="Arial" panose="020B0604020202020204" pitchFamily="34" charset="0"/>
                </a:rPr>
                <a:t>Eligible post RT n=572</a:t>
              </a:r>
            </a:p>
          </p:txBody>
        </p:sp>
        <p:sp>
          <p:nvSpPr>
            <p:cNvPr id="8" name="TextBox 7">
              <a:extLst>
                <a:ext uri="{FF2B5EF4-FFF2-40B4-BE49-F238E27FC236}">
                  <a16:creationId xmlns:a16="http://schemas.microsoft.com/office/drawing/2014/main" id="{A0A75B69-32D6-8347-96BA-ECF17E1684F2}"/>
                </a:ext>
              </a:extLst>
            </p:cNvPr>
            <p:cNvSpPr txBox="1"/>
            <p:nvPr/>
          </p:nvSpPr>
          <p:spPr>
            <a:xfrm>
              <a:off x="3896590" y="3750271"/>
              <a:ext cx="1887683" cy="533223"/>
            </a:xfrm>
            <a:prstGeom prst="rect">
              <a:avLst/>
            </a:prstGeom>
            <a:noFill/>
            <a:ln>
              <a:solidFill>
                <a:schemeClr val="tx1"/>
              </a:solidFill>
            </a:ln>
          </p:spPr>
          <p:txBody>
            <a:bodyPr wrap="square" rtlCol="0">
              <a:spAutoFit/>
            </a:bodyPr>
            <a:lstStyle/>
            <a:p>
              <a:r>
                <a:rPr lang="en-US" sz="955" dirty="0">
                  <a:latin typeface="Arial" panose="020B0604020202020204" pitchFamily="34" charset="0"/>
                  <a:cs typeface="Arial" panose="020B0604020202020204" pitchFamily="34" charset="0"/>
                </a:rPr>
                <a:t>6 Month </a:t>
              </a:r>
              <a:r>
                <a:rPr lang="en-US" sz="955" dirty="0" err="1">
                  <a:latin typeface="Arial" panose="020B0604020202020204" pitchFamily="34" charset="0"/>
                  <a:cs typeface="Arial" panose="020B0604020202020204" pitchFamily="34" charset="0"/>
                </a:rPr>
                <a:t>Followup</a:t>
              </a:r>
              <a:r>
                <a:rPr lang="en-US" sz="955" dirty="0">
                  <a:latin typeface="Arial" panose="020B0604020202020204" pitchFamily="34" charset="0"/>
                  <a:cs typeface="Arial" panose="020B0604020202020204" pitchFamily="34" charset="0"/>
                </a:rPr>
                <a:t> Visit </a:t>
              </a:r>
            </a:p>
            <a:p>
              <a:r>
                <a:rPr lang="en-US" sz="955" dirty="0">
                  <a:latin typeface="Arial" panose="020B0604020202020204" pitchFamily="34" charset="0"/>
                  <a:cs typeface="Arial" panose="020B0604020202020204" pitchFamily="34" charset="0"/>
                </a:rPr>
                <a:t>Attended n=471</a:t>
              </a:r>
            </a:p>
            <a:p>
              <a:endParaRPr lang="en-US" sz="955"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4623F66-783A-1541-A324-DA900E700E4C}"/>
                </a:ext>
              </a:extLst>
            </p:cNvPr>
            <p:cNvSpPr txBox="1"/>
            <p:nvPr/>
          </p:nvSpPr>
          <p:spPr>
            <a:xfrm>
              <a:off x="3896591" y="4611054"/>
              <a:ext cx="1887682" cy="386260"/>
            </a:xfrm>
            <a:prstGeom prst="rect">
              <a:avLst/>
            </a:prstGeom>
            <a:noFill/>
            <a:ln>
              <a:solidFill>
                <a:schemeClr val="tx1"/>
              </a:solidFill>
            </a:ln>
          </p:spPr>
          <p:txBody>
            <a:bodyPr wrap="square" rtlCol="0">
              <a:spAutoFit/>
            </a:bodyPr>
            <a:lstStyle/>
            <a:p>
              <a:r>
                <a:rPr lang="en-US" sz="955" dirty="0">
                  <a:latin typeface="Arial" panose="020B0604020202020204" pitchFamily="34" charset="0"/>
                  <a:cs typeface="Arial" panose="020B0604020202020204" pitchFamily="34" charset="0"/>
                </a:rPr>
                <a:t>12 Month </a:t>
              </a:r>
              <a:r>
                <a:rPr lang="en-US" sz="955" dirty="0" err="1">
                  <a:latin typeface="Arial" panose="020B0604020202020204" pitchFamily="34" charset="0"/>
                  <a:cs typeface="Arial" panose="020B0604020202020204" pitchFamily="34" charset="0"/>
                </a:rPr>
                <a:t>Followup</a:t>
              </a:r>
              <a:r>
                <a:rPr lang="en-US" sz="955" dirty="0">
                  <a:latin typeface="Arial" panose="020B0604020202020204" pitchFamily="34" charset="0"/>
                  <a:cs typeface="Arial" panose="020B0604020202020204" pitchFamily="34" charset="0"/>
                </a:rPr>
                <a:t> Visit </a:t>
              </a:r>
            </a:p>
            <a:p>
              <a:r>
                <a:rPr lang="en-US" sz="955" dirty="0">
                  <a:latin typeface="Arial" panose="020B0604020202020204" pitchFamily="34" charset="0"/>
                  <a:cs typeface="Arial" panose="020B0604020202020204" pitchFamily="34" charset="0"/>
                </a:rPr>
                <a:t>Attended n=429</a:t>
              </a:r>
            </a:p>
          </p:txBody>
        </p:sp>
        <p:sp>
          <p:nvSpPr>
            <p:cNvPr id="10" name="TextBox 9">
              <a:extLst>
                <a:ext uri="{FF2B5EF4-FFF2-40B4-BE49-F238E27FC236}">
                  <a16:creationId xmlns:a16="http://schemas.microsoft.com/office/drawing/2014/main" id="{B36A5A6D-2698-D642-A4BD-0594A42215E1}"/>
                </a:ext>
              </a:extLst>
            </p:cNvPr>
            <p:cNvSpPr txBox="1"/>
            <p:nvPr/>
          </p:nvSpPr>
          <p:spPr>
            <a:xfrm>
              <a:off x="3896591" y="5392564"/>
              <a:ext cx="1887682" cy="386260"/>
            </a:xfrm>
            <a:prstGeom prst="rect">
              <a:avLst/>
            </a:prstGeom>
            <a:noFill/>
            <a:ln>
              <a:solidFill>
                <a:schemeClr val="tx1"/>
              </a:solidFill>
            </a:ln>
          </p:spPr>
          <p:txBody>
            <a:bodyPr wrap="square" rtlCol="0">
              <a:spAutoFit/>
            </a:bodyPr>
            <a:lstStyle/>
            <a:p>
              <a:r>
                <a:rPr lang="en-US" sz="955" dirty="0">
                  <a:latin typeface="Arial" panose="020B0604020202020204" pitchFamily="34" charset="0"/>
                  <a:cs typeface="Arial" panose="020B0604020202020204" pitchFamily="34" charset="0"/>
                </a:rPr>
                <a:t>18 Month </a:t>
              </a:r>
              <a:r>
                <a:rPr lang="en-US" sz="955" dirty="0" err="1">
                  <a:latin typeface="Arial" panose="020B0604020202020204" pitchFamily="34" charset="0"/>
                  <a:cs typeface="Arial" panose="020B0604020202020204" pitchFamily="34" charset="0"/>
                </a:rPr>
                <a:t>Followup</a:t>
              </a:r>
              <a:r>
                <a:rPr lang="en-US" sz="955" dirty="0">
                  <a:latin typeface="Arial" panose="020B0604020202020204" pitchFamily="34" charset="0"/>
                  <a:cs typeface="Arial" panose="020B0604020202020204" pitchFamily="34" charset="0"/>
                </a:rPr>
                <a:t> Visit </a:t>
              </a:r>
            </a:p>
            <a:p>
              <a:r>
                <a:rPr lang="en-US" sz="955" dirty="0">
                  <a:latin typeface="Arial" panose="020B0604020202020204" pitchFamily="34" charset="0"/>
                  <a:cs typeface="Arial" panose="020B0604020202020204" pitchFamily="34" charset="0"/>
                </a:rPr>
                <a:t>Attended n=395</a:t>
              </a:r>
            </a:p>
          </p:txBody>
        </p:sp>
        <p:sp>
          <p:nvSpPr>
            <p:cNvPr id="11" name="TextBox 10">
              <a:extLst>
                <a:ext uri="{FF2B5EF4-FFF2-40B4-BE49-F238E27FC236}">
                  <a16:creationId xmlns:a16="http://schemas.microsoft.com/office/drawing/2014/main" id="{8DA052E2-7073-C540-B1D0-B3949FD82578}"/>
                </a:ext>
              </a:extLst>
            </p:cNvPr>
            <p:cNvSpPr txBox="1"/>
            <p:nvPr/>
          </p:nvSpPr>
          <p:spPr>
            <a:xfrm>
              <a:off x="3896591" y="6130380"/>
              <a:ext cx="1887682" cy="386260"/>
            </a:xfrm>
            <a:prstGeom prst="rect">
              <a:avLst/>
            </a:prstGeom>
            <a:noFill/>
            <a:ln>
              <a:solidFill>
                <a:schemeClr val="tx1"/>
              </a:solidFill>
            </a:ln>
          </p:spPr>
          <p:txBody>
            <a:bodyPr wrap="square" rtlCol="0">
              <a:spAutoFit/>
            </a:bodyPr>
            <a:lstStyle/>
            <a:p>
              <a:r>
                <a:rPr lang="en-US" sz="955" dirty="0">
                  <a:latin typeface="Arial" panose="020B0604020202020204" pitchFamily="34" charset="0"/>
                  <a:cs typeface="Arial" panose="020B0604020202020204" pitchFamily="34" charset="0"/>
                </a:rPr>
                <a:t>24 Month </a:t>
              </a:r>
              <a:r>
                <a:rPr lang="en-US" sz="955" dirty="0" err="1">
                  <a:latin typeface="Arial" panose="020B0604020202020204" pitchFamily="34" charset="0"/>
                  <a:cs typeface="Arial" panose="020B0604020202020204" pitchFamily="34" charset="0"/>
                </a:rPr>
                <a:t>Followup</a:t>
              </a:r>
              <a:r>
                <a:rPr lang="en-US" sz="955" dirty="0">
                  <a:latin typeface="Arial" panose="020B0604020202020204" pitchFamily="34" charset="0"/>
                  <a:cs typeface="Arial" panose="020B0604020202020204" pitchFamily="34" charset="0"/>
                </a:rPr>
                <a:t> Visit </a:t>
              </a:r>
            </a:p>
            <a:p>
              <a:r>
                <a:rPr lang="en-US" sz="955" dirty="0">
                  <a:latin typeface="Arial" panose="020B0604020202020204" pitchFamily="34" charset="0"/>
                  <a:cs typeface="Arial" panose="020B0604020202020204" pitchFamily="34" charset="0"/>
                </a:rPr>
                <a:t>Attended n=422</a:t>
              </a:r>
            </a:p>
          </p:txBody>
        </p:sp>
        <p:sp>
          <p:nvSpPr>
            <p:cNvPr id="12" name="TextBox 11">
              <a:extLst>
                <a:ext uri="{FF2B5EF4-FFF2-40B4-BE49-F238E27FC236}">
                  <a16:creationId xmlns:a16="http://schemas.microsoft.com/office/drawing/2014/main" id="{08969B13-A807-954C-BA6B-98A1E18CC11D}"/>
                </a:ext>
              </a:extLst>
            </p:cNvPr>
            <p:cNvSpPr txBox="1"/>
            <p:nvPr/>
          </p:nvSpPr>
          <p:spPr>
            <a:xfrm>
              <a:off x="3896590" y="2441858"/>
              <a:ext cx="1887683" cy="386260"/>
            </a:xfrm>
            <a:prstGeom prst="rect">
              <a:avLst/>
            </a:prstGeom>
            <a:noFill/>
            <a:ln>
              <a:solidFill>
                <a:schemeClr val="tx1"/>
              </a:solidFill>
            </a:ln>
          </p:spPr>
          <p:txBody>
            <a:bodyPr wrap="square" rtlCol="0">
              <a:spAutoFit/>
            </a:bodyPr>
            <a:lstStyle/>
            <a:p>
              <a:r>
                <a:rPr lang="en-US" sz="955" dirty="0">
                  <a:latin typeface="Arial" panose="020B0604020202020204" pitchFamily="34" charset="0"/>
                  <a:cs typeface="Arial" panose="020B0604020202020204" pitchFamily="34" charset="0"/>
                </a:rPr>
                <a:t>Eligible for Baseline Visit  n=614</a:t>
              </a:r>
            </a:p>
          </p:txBody>
        </p:sp>
        <p:sp>
          <p:nvSpPr>
            <p:cNvPr id="13" name="TextBox 12">
              <a:extLst>
                <a:ext uri="{FF2B5EF4-FFF2-40B4-BE49-F238E27FC236}">
                  <a16:creationId xmlns:a16="http://schemas.microsoft.com/office/drawing/2014/main" id="{4479AF2F-2E28-024C-B1C1-3962A6837E95}"/>
                </a:ext>
              </a:extLst>
            </p:cNvPr>
            <p:cNvSpPr txBox="1"/>
            <p:nvPr/>
          </p:nvSpPr>
          <p:spPr>
            <a:xfrm>
              <a:off x="6165274" y="1294089"/>
              <a:ext cx="2130135" cy="1268039"/>
            </a:xfrm>
            <a:prstGeom prst="rect">
              <a:avLst/>
            </a:prstGeom>
            <a:noFill/>
            <a:ln>
              <a:solidFill>
                <a:schemeClr val="tx1"/>
              </a:solidFill>
            </a:ln>
          </p:spPr>
          <p:txBody>
            <a:bodyPr wrap="square" rtlCol="0">
              <a:spAutoFit/>
            </a:bodyPr>
            <a:lstStyle/>
            <a:p>
              <a:r>
                <a:rPr lang="en-US" sz="955" dirty="0">
                  <a:latin typeface="Arial" panose="020B0604020202020204" pitchFamily="34" charset="0"/>
                  <a:cs typeface="Arial" panose="020B0604020202020204" pitchFamily="34" charset="0"/>
                </a:rPr>
                <a:t>No eligible cancer n=2</a:t>
              </a:r>
            </a:p>
            <a:p>
              <a:r>
                <a:rPr lang="en-US" sz="955" dirty="0">
                  <a:latin typeface="Arial" panose="020B0604020202020204" pitchFamily="34" charset="0"/>
                  <a:cs typeface="Arial" panose="020B0604020202020204" pitchFamily="34" charset="0"/>
                </a:rPr>
                <a:t>History of prior RT n=4</a:t>
              </a:r>
            </a:p>
            <a:p>
              <a:r>
                <a:rPr lang="en-US" sz="955" dirty="0">
                  <a:latin typeface="Arial" panose="020B0604020202020204" pitchFamily="34" charset="0"/>
                  <a:cs typeface="Arial" panose="020B0604020202020204" pitchFamily="34" charset="0"/>
                </a:rPr>
                <a:t>Not willing to participate n=2</a:t>
              </a:r>
            </a:p>
            <a:p>
              <a:r>
                <a:rPr lang="en-US" sz="955" dirty="0">
                  <a:latin typeface="Arial" panose="020B0604020202020204" pitchFamily="34" charset="0"/>
                  <a:cs typeface="Arial" panose="020B0604020202020204" pitchFamily="34" charset="0"/>
                </a:rPr>
                <a:t>Will not comply n=5</a:t>
              </a:r>
            </a:p>
            <a:p>
              <a:r>
                <a:rPr lang="en-US" sz="955" dirty="0">
                  <a:latin typeface="Arial" panose="020B0604020202020204" pitchFamily="34" charset="0"/>
                  <a:cs typeface="Arial" panose="020B0604020202020204" pitchFamily="34" charset="0"/>
                </a:rPr>
                <a:t>Will not have 1 tooth n=4</a:t>
              </a:r>
            </a:p>
            <a:p>
              <a:r>
                <a:rPr lang="en-US" sz="955" dirty="0">
                  <a:latin typeface="Arial" panose="020B0604020202020204" pitchFamily="34" charset="0"/>
                  <a:cs typeface="Arial" panose="020B0604020202020204" pitchFamily="34" charset="0"/>
                </a:rPr>
                <a:t>Will not have RT n=4</a:t>
              </a:r>
            </a:p>
            <a:p>
              <a:r>
                <a:rPr lang="en-US" sz="955" dirty="0">
                  <a:latin typeface="Arial" panose="020B0604020202020204" pitchFamily="34" charset="0"/>
                  <a:cs typeface="Arial" panose="020B0604020202020204" pitchFamily="34" charset="0"/>
                </a:rPr>
                <a:t>Does not want to continue n=12</a:t>
              </a:r>
            </a:p>
            <a:p>
              <a:r>
                <a:rPr lang="en-US" sz="955" dirty="0">
                  <a:latin typeface="Arial" panose="020B0604020202020204" pitchFamily="34" charset="0"/>
                  <a:cs typeface="Arial" panose="020B0604020202020204" pitchFamily="34" charset="0"/>
                </a:rPr>
                <a:t>Did not sign release n=1</a:t>
              </a:r>
            </a:p>
          </p:txBody>
        </p:sp>
        <p:sp>
          <p:nvSpPr>
            <p:cNvPr id="14" name="TextBox 13">
              <a:extLst>
                <a:ext uri="{FF2B5EF4-FFF2-40B4-BE49-F238E27FC236}">
                  <a16:creationId xmlns:a16="http://schemas.microsoft.com/office/drawing/2014/main" id="{E0957443-53D6-EA43-9387-3289A4647869}"/>
                </a:ext>
              </a:extLst>
            </p:cNvPr>
            <p:cNvSpPr txBox="1"/>
            <p:nvPr/>
          </p:nvSpPr>
          <p:spPr>
            <a:xfrm>
              <a:off x="6165274" y="2620023"/>
              <a:ext cx="2130135" cy="386260"/>
            </a:xfrm>
            <a:prstGeom prst="rect">
              <a:avLst/>
            </a:prstGeom>
            <a:noFill/>
            <a:ln>
              <a:solidFill>
                <a:schemeClr val="tx1"/>
              </a:solidFill>
            </a:ln>
          </p:spPr>
          <p:txBody>
            <a:bodyPr wrap="square" rtlCol="0">
              <a:spAutoFit/>
            </a:bodyPr>
            <a:lstStyle/>
            <a:p>
              <a:r>
                <a:rPr lang="en-US" sz="955" dirty="0">
                  <a:latin typeface="Arial" panose="020B0604020202020204" pitchFamily="34" charset="0"/>
                  <a:cs typeface="Arial" panose="020B0604020202020204" pitchFamily="34" charset="0"/>
                </a:rPr>
                <a:t>Did not attend baseline visit n=35</a:t>
              </a:r>
            </a:p>
            <a:p>
              <a:r>
                <a:rPr lang="en-US" sz="955" dirty="0">
                  <a:latin typeface="Arial" panose="020B0604020202020204" pitchFamily="34" charset="0"/>
                  <a:cs typeface="Arial" panose="020B0604020202020204" pitchFamily="34" charset="0"/>
                </a:rPr>
                <a:t>Panoramic radiograph not avail n=2</a:t>
              </a:r>
            </a:p>
          </p:txBody>
        </p:sp>
        <p:sp>
          <p:nvSpPr>
            <p:cNvPr id="15" name="TextBox 14">
              <a:extLst>
                <a:ext uri="{FF2B5EF4-FFF2-40B4-BE49-F238E27FC236}">
                  <a16:creationId xmlns:a16="http://schemas.microsoft.com/office/drawing/2014/main" id="{F314C971-E887-8543-B338-35099192F6E0}"/>
                </a:ext>
              </a:extLst>
            </p:cNvPr>
            <p:cNvSpPr txBox="1"/>
            <p:nvPr/>
          </p:nvSpPr>
          <p:spPr>
            <a:xfrm>
              <a:off x="6165274" y="3053725"/>
              <a:ext cx="2130135" cy="386260"/>
            </a:xfrm>
            <a:prstGeom prst="rect">
              <a:avLst/>
            </a:prstGeom>
            <a:noFill/>
            <a:ln>
              <a:solidFill>
                <a:schemeClr val="tx1"/>
              </a:solidFill>
            </a:ln>
          </p:spPr>
          <p:txBody>
            <a:bodyPr wrap="square" rtlCol="0">
              <a:spAutoFit/>
            </a:bodyPr>
            <a:lstStyle/>
            <a:p>
              <a:r>
                <a:rPr lang="en-US" sz="955" dirty="0">
                  <a:latin typeface="Arial" panose="020B0604020202020204" pitchFamily="34" charset="0"/>
                  <a:cs typeface="Arial" panose="020B0604020202020204" pitchFamily="34" charset="0"/>
                </a:rPr>
                <a:t>Will not have RT n=1</a:t>
              </a:r>
            </a:p>
            <a:p>
              <a:r>
                <a:rPr lang="en-US" sz="955" dirty="0">
                  <a:latin typeface="Arial" panose="020B0604020202020204" pitchFamily="34" charset="0"/>
                  <a:cs typeface="Arial" panose="020B0604020202020204" pitchFamily="34" charset="0"/>
                </a:rPr>
                <a:t>No longer available n=4</a:t>
              </a:r>
            </a:p>
          </p:txBody>
        </p:sp>
        <p:sp>
          <p:nvSpPr>
            <p:cNvPr id="16" name="TextBox 15">
              <a:extLst>
                <a:ext uri="{FF2B5EF4-FFF2-40B4-BE49-F238E27FC236}">
                  <a16:creationId xmlns:a16="http://schemas.microsoft.com/office/drawing/2014/main" id="{764581ED-454C-B449-9916-9EFAEE459F30}"/>
                </a:ext>
              </a:extLst>
            </p:cNvPr>
            <p:cNvSpPr txBox="1"/>
            <p:nvPr/>
          </p:nvSpPr>
          <p:spPr>
            <a:xfrm>
              <a:off x="6165274" y="433284"/>
              <a:ext cx="2130135" cy="827150"/>
            </a:xfrm>
            <a:prstGeom prst="rect">
              <a:avLst/>
            </a:prstGeom>
            <a:noFill/>
            <a:ln>
              <a:solidFill>
                <a:schemeClr val="tx1"/>
              </a:solidFill>
            </a:ln>
          </p:spPr>
          <p:txBody>
            <a:bodyPr wrap="square" rtlCol="0">
              <a:spAutoFit/>
            </a:bodyPr>
            <a:lstStyle/>
            <a:p>
              <a:r>
                <a:rPr lang="en-US" sz="955" dirty="0">
                  <a:latin typeface="Arial" panose="020B0604020202020204" pitchFamily="34" charset="0"/>
                  <a:cs typeface="Arial" panose="020B0604020202020204" pitchFamily="34" charset="0"/>
                </a:rPr>
                <a:t>Not interested/Too busy n=650</a:t>
              </a:r>
            </a:p>
            <a:p>
              <a:r>
                <a:rPr lang="en-US" sz="955" dirty="0">
                  <a:latin typeface="Arial" panose="020B0604020202020204" pitchFamily="34" charset="0"/>
                  <a:cs typeface="Arial" panose="020B0604020202020204" pitchFamily="34" charset="0"/>
                </a:rPr>
                <a:t>Less than 1 tooth to remain n=180</a:t>
              </a:r>
            </a:p>
            <a:p>
              <a:r>
                <a:rPr lang="en-US" sz="955" dirty="0">
                  <a:latin typeface="Arial" panose="020B0604020202020204" pitchFamily="34" charset="0"/>
                  <a:cs typeface="Arial" panose="020B0604020202020204" pitchFamily="34" charset="0"/>
                </a:rPr>
                <a:t>Too ill n=62</a:t>
              </a:r>
            </a:p>
            <a:p>
              <a:r>
                <a:rPr lang="en-US" sz="955" dirty="0">
                  <a:latin typeface="Arial" panose="020B0604020202020204" pitchFamily="34" charset="0"/>
                  <a:cs typeface="Arial" panose="020B0604020202020204" pitchFamily="34" charset="0"/>
                </a:rPr>
                <a:t>Moving/Not in area n=74</a:t>
              </a:r>
            </a:p>
            <a:p>
              <a:r>
                <a:rPr lang="en-US" sz="955" dirty="0">
                  <a:latin typeface="Arial" panose="020B0604020202020204" pitchFamily="34" charset="0"/>
                  <a:cs typeface="Arial" panose="020B0604020202020204" pitchFamily="34" charset="0"/>
                </a:rPr>
                <a:t>Other n=178</a:t>
              </a:r>
            </a:p>
          </p:txBody>
        </p:sp>
        <p:sp>
          <p:nvSpPr>
            <p:cNvPr id="17" name="TextBox 16">
              <a:extLst>
                <a:ext uri="{FF2B5EF4-FFF2-40B4-BE49-F238E27FC236}">
                  <a16:creationId xmlns:a16="http://schemas.microsoft.com/office/drawing/2014/main" id="{57D00C5B-D862-4948-AF03-53C3E900F68E}"/>
                </a:ext>
              </a:extLst>
            </p:cNvPr>
            <p:cNvSpPr txBox="1"/>
            <p:nvPr/>
          </p:nvSpPr>
          <p:spPr>
            <a:xfrm>
              <a:off x="6165274" y="3487427"/>
              <a:ext cx="2130135" cy="386260"/>
            </a:xfrm>
            <a:prstGeom prst="rect">
              <a:avLst/>
            </a:prstGeom>
            <a:noFill/>
            <a:ln>
              <a:solidFill>
                <a:schemeClr val="tx1"/>
              </a:solidFill>
            </a:ln>
          </p:spPr>
          <p:txBody>
            <a:bodyPr wrap="square" rtlCol="0">
              <a:spAutoFit/>
            </a:bodyPr>
            <a:lstStyle/>
            <a:p>
              <a:r>
                <a:rPr lang="en-US" sz="955" dirty="0">
                  <a:latin typeface="Arial" panose="020B0604020202020204" pitchFamily="34" charset="0"/>
                  <a:cs typeface="Arial" panose="020B0604020202020204" pitchFamily="34" charset="0"/>
                </a:rPr>
                <a:t>Died n=7</a:t>
              </a:r>
            </a:p>
            <a:p>
              <a:r>
                <a:rPr lang="en-US" sz="955" dirty="0">
                  <a:latin typeface="Arial" panose="020B0604020202020204" pitchFamily="34" charset="0"/>
                  <a:cs typeface="Arial" panose="020B0604020202020204" pitchFamily="34" charset="0"/>
                </a:rPr>
                <a:t>Withdrew n=1</a:t>
              </a:r>
            </a:p>
          </p:txBody>
        </p:sp>
        <p:sp>
          <p:nvSpPr>
            <p:cNvPr id="18" name="TextBox 17">
              <a:extLst>
                <a:ext uri="{FF2B5EF4-FFF2-40B4-BE49-F238E27FC236}">
                  <a16:creationId xmlns:a16="http://schemas.microsoft.com/office/drawing/2014/main" id="{70F6A5D3-2537-F64E-85DF-612A4D712C97}"/>
                </a:ext>
              </a:extLst>
            </p:cNvPr>
            <p:cNvSpPr txBox="1"/>
            <p:nvPr/>
          </p:nvSpPr>
          <p:spPr>
            <a:xfrm>
              <a:off x="6165274" y="4215861"/>
              <a:ext cx="2130135" cy="386260"/>
            </a:xfrm>
            <a:prstGeom prst="rect">
              <a:avLst/>
            </a:prstGeom>
            <a:noFill/>
            <a:ln>
              <a:solidFill>
                <a:schemeClr val="tx1"/>
              </a:solidFill>
            </a:ln>
          </p:spPr>
          <p:txBody>
            <a:bodyPr wrap="square" rtlCol="0">
              <a:spAutoFit/>
            </a:bodyPr>
            <a:lstStyle/>
            <a:p>
              <a:r>
                <a:rPr lang="en-US" sz="955" dirty="0">
                  <a:latin typeface="Arial" panose="020B0604020202020204" pitchFamily="34" charset="0"/>
                  <a:cs typeface="Arial" panose="020B0604020202020204" pitchFamily="34" charset="0"/>
                </a:rPr>
                <a:t>Died n=21</a:t>
              </a:r>
            </a:p>
            <a:p>
              <a:r>
                <a:rPr lang="en-US" sz="955" dirty="0">
                  <a:latin typeface="Arial" panose="020B0604020202020204" pitchFamily="34" charset="0"/>
                  <a:cs typeface="Arial" panose="020B0604020202020204" pitchFamily="34" charset="0"/>
                </a:rPr>
                <a:t>Withdrew n=2</a:t>
              </a:r>
            </a:p>
          </p:txBody>
        </p:sp>
        <p:sp>
          <p:nvSpPr>
            <p:cNvPr id="19" name="TextBox 18">
              <a:extLst>
                <a:ext uri="{FF2B5EF4-FFF2-40B4-BE49-F238E27FC236}">
                  <a16:creationId xmlns:a16="http://schemas.microsoft.com/office/drawing/2014/main" id="{6C5CEDAD-5B86-C54D-84F9-AB79F35905CE}"/>
                </a:ext>
              </a:extLst>
            </p:cNvPr>
            <p:cNvSpPr txBox="1"/>
            <p:nvPr/>
          </p:nvSpPr>
          <p:spPr>
            <a:xfrm>
              <a:off x="6165274" y="5006304"/>
              <a:ext cx="2130135" cy="386260"/>
            </a:xfrm>
            <a:prstGeom prst="rect">
              <a:avLst/>
            </a:prstGeom>
            <a:noFill/>
            <a:ln>
              <a:solidFill>
                <a:schemeClr val="tx1"/>
              </a:solidFill>
            </a:ln>
          </p:spPr>
          <p:txBody>
            <a:bodyPr wrap="square" rtlCol="0">
              <a:spAutoFit/>
            </a:bodyPr>
            <a:lstStyle/>
            <a:p>
              <a:r>
                <a:rPr lang="en-US" sz="955" dirty="0">
                  <a:latin typeface="Arial" panose="020B0604020202020204" pitchFamily="34" charset="0"/>
                  <a:cs typeface="Arial" panose="020B0604020202020204" pitchFamily="34" charset="0"/>
                </a:rPr>
                <a:t>Died n=16</a:t>
              </a:r>
            </a:p>
            <a:p>
              <a:r>
                <a:rPr lang="en-US" sz="955" dirty="0">
                  <a:latin typeface="Arial" panose="020B0604020202020204" pitchFamily="34" charset="0"/>
                  <a:cs typeface="Arial" panose="020B0604020202020204" pitchFamily="34" charset="0"/>
                </a:rPr>
                <a:t>Withdrew n=0</a:t>
              </a:r>
            </a:p>
          </p:txBody>
        </p:sp>
        <p:sp>
          <p:nvSpPr>
            <p:cNvPr id="20" name="TextBox 19">
              <a:extLst>
                <a:ext uri="{FF2B5EF4-FFF2-40B4-BE49-F238E27FC236}">
                  <a16:creationId xmlns:a16="http://schemas.microsoft.com/office/drawing/2014/main" id="{C4E775E9-23EE-8648-A377-EC689B9D5D21}"/>
                </a:ext>
              </a:extLst>
            </p:cNvPr>
            <p:cNvSpPr txBox="1"/>
            <p:nvPr/>
          </p:nvSpPr>
          <p:spPr>
            <a:xfrm>
              <a:off x="6165274" y="5796747"/>
              <a:ext cx="2130135" cy="386260"/>
            </a:xfrm>
            <a:prstGeom prst="rect">
              <a:avLst/>
            </a:prstGeom>
            <a:noFill/>
            <a:ln>
              <a:solidFill>
                <a:schemeClr val="tx1"/>
              </a:solidFill>
            </a:ln>
          </p:spPr>
          <p:txBody>
            <a:bodyPr wrap="square" rtlCol="0">
              <a:spAutoFit/>
            </a:bodyPr>
            <a:lstStyle/>
            <a:p>
              <a:r>
                <a:rPr lang="en-US" sz="955" dirty="0">
                  <a:latin typeface="Arial" panose="020B0604020202020204" pitchFamily="34" charset="0"/>
                  <a:cs typeface="Arial" panose="020B0604020202020204" pitchFamily="34" charset="0"/>
                </a:rPr>
                <a:t>Died n=18</a:t>
              </a:r>
            </a:p>
            <a:p>
              <a:r>
                <a:rPr lang="en-US" sz="955" dirty="0">
                  <a:latin typeface="Arial" panose="020B0604020202020204" pitchFamily="34" charset="0"/>
                  <a:cs typeface="Arial" panose="020B0604020202020204" pitchFamily="34" charset="0"/>
                </a:rPr>
                <a:t>Withdrew n=2</a:t>
              </a:r>
            </a:p>
          </p:txBody>
        </p:sp>
        <p:cxnSp>
          <p:nvCxnSpPr>
            <p:cNvPr id="21" name="Straight Arrow Connector 20">
              <a:extLst>
                <a:ext uri="{FF2B5EF4-FFF2-40B4-BE49-F238E27FC236}">
                  <a16:creationId xmlns:a16="http://schemas.microsoft.com/office/drawing/2014/main" id="{885EABD3-D680-B24B-9DEA-451E15DB7E6B}"/>
                </a:ext>
              </a:extLst>
            </p:cNvPr>
            <p:cNvCxnSpPr>
              <a:cxnSpLocks/>
            </p:cNvCxnSpPr>
            <p:nvPr/>
          </p:nvCxnSpPr>
          <p:spPr>
            <a:xfrm>
              <a:off x="4745182" y="538208"/>
              <a:ext cx="0" cy="60500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4955309-2B7D-054D-AB20-BC7681487034}"/>
                </a:ext>
              </a:extLst>
            </p:cNvPr>
            <p:cNvCxnSpPr>
              <a:cxnSpLocks/>
            </p:cNvCxnSpPr>
            <p:nvPr/>
          </p:nvCxnSpPr>
          <p:spPr>
            <a:xfrm>
              <a:off x="4745182" y="1353063"/>
              <a:ext cx="0" cy="10887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ED34A7A-7BF4-4C41-8192-4FDC8EB03A6D}"/>
                </a:ext>
              </a:extLst>
            </p:cNvPr>
            <p:cNvCxnSpPr>
              <a:cxnSpLocks/>
            </p:cNvCxnSpPr>
            <p:nvPr/>
          </p:nvCxnSpPr>
          <p:spPr>
            <a:xfrm>
              <a:off x="4745182" y="2651706"/>
              <a:ext cx="0" cy="23681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E1571F-1253-EA4E-B42C-362161F09EBC}"/>
                </a:ext>
              </a:extLst>
            </p:cNvPr>
            <p:cNvCxnSpPr>
              <a:cxnSpLocks/>
            </p:cNvCxnSpPr>
            <p:nvPr/>
          </p:nvCxnSpPr>
          <p:spPr>
            <a:xfrm>
              <a:off x="4745182" y="3098368"/>
              <a:ext cx="0" cy="21505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9EAA5B4-BB98-C94D-BEA2-05E5D4864238}"/>
                </a:ext>
              </a:extLst>
            </p:cNvPr>
            <p:cNvCxnSpPr>
              <a:cxnSpLocks/>
            </p:cNvCxnSpPr>
            <p:nvPr/>
          </p:nvCxnSpPr>
          <p:spPr>
            <a:xfrm>
              <a:off x="4745182" y="3523268"/>
              <a:ext cx="0" cy="23681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56D5664-E2E0-574D-B2B2-6124323ED559}"/>
                </a:ext>
              </a:extLst>
            </p:cNvPr>
            <p:cNvCxnSpPr>
              <a:cxnSpLocks/>
            </p:cNvCxnSpPr>
            <p:nvPr/>
          </p:nvCxnSpPr>
          <p:spPr>
            <a:xfrm>
              <a:off x="4745182" y="4253906"/>
              <a:ext cx="0" cy="28973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1328E3E-0C15-684F-A733-61B1817EA217}"/>
                </a:ext>
              </a:extLst>
            </p:cNvPr>
            <p:cNvCxnSpPr>
              <a:cxnSpLocks/>
            </p:cNvCxnSpPr>
            <p:nvPr/>
          </p:nvCxnSpPr>
          <p:spPr>
            <a:xfrm>
              <a:off x="4745182" y="5047275"/>
              <a:ext cx="0" cy="28973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83343C6-95E7-B842-8A9D-3DB9103AB1E3}"/>
                </a:ext>
              </a:extLst>
            </p:cNvPr>
            <p:cNvCxnSpPr>
              <a:cxnSpLocks/>
            </p:cNvCxnSpPr>
            <p:nvPr/>
          </p:nvCxnSpPr>
          <p:spPr>
            <a:xfrm>
              <a:off x="4745182" y="5848004"/>
              <a:ext cx="0" cy="28973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4CBCC6A-EBF0-1B46-8CEE-D6599649FFC8}"/>
                </a:ext>
              </a:extLst>
            </p:cNvPr>
            <p:cNvCxnSpPr>
              <a:cxnSpLocks/>
            </p:cNvCxnSpPr>
            <p:nvPr/>
          </p:nvCxnSpPr>
          <p:spPr>
            <a:xfrm flipV="1">
              <a:off x="4745182" y="823584"/>
              <a:ext cx="1350818" cy="87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DAD3AFE-60B2-344D-925F-E806CCAF49B3}"/>
                </a:ext>
              </a:extLst>
            </p:cNvPr>
            <p:cNvCxnSpPr>
              <a:cxnSpLocks/>
            </p:cNvCxnSpPr>
            <p:nvPr/>
          </p:nvCxnSpPr>
          <p:spPr>
            <a:xfrm flipV="1">
              <a:off x="4745182" y="1914779"/>
              <a:ext cx="1350818" cy="87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6505AA3-4DAB-2542-9958-650F0CD01110}"/>
                </a:ext>
              </a:extLst>
            </p:cNvPr>
            <p:cNvCxnSpPr>
              <a:cxnSpLocks/>
            </p:cNvCxnSpPr>
            <p:nvPr/>
          </p:nvCxnSpPr>
          <p:spPr>
            <a:xfrm flipV="1">
              <a:off x="4745182" y="2734934"/>
              <a:ext cx="1350818" cy="87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B9D15B1-D4EB-BB4E-A62C-BD573BBCC98A}"/>
                </a:ext>
              </a:extLst>
            </p:cNvPr>
            <p:cNvCxnSpPr>
              <a:cxnSpLocks/>
            </p:cNvCxnSpPr>
            <p:nvPr/>
          </p:nvCxnSpPr>
          <p:spPr>
            <a:xfrm flipV="1">
              <a:off x="4745183" y="3178217"/>
              <a:ext cx="1350818" cy="87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E19AA67-2A51-364D-86C9-C7947F59CF51}"/>
                </a:ext>
              </a:extLst>
            </p:cNvPr>
            <p:cNvCxnSpPr>
              <a:cxnSpLocks/>
            </p:cNvCxnSpPr>
            <p:nvPr/>
          </p:nvCxnSpPr>
          <p:spPr>
            <a:xfrm flipV="1">
              <a:off x="4745182" y="3612782"/>
              <a:ext cx="1350818" cy="87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AC4515C-C191-7044-A966-A248277FDF7B}"/>
                </a:ext>
              </a:extLst>
            </p:cNvPr>
            <p:cNvCxnSpPr>
              <a:cxnSpLocks/>
            </p:cNvCxnSpPr>
            <p:nvPr/>
          </p:nvCxnSpPr>
          <p:spPr>
            <a:xfrm flipV="1">
              <a:off x="4745182" y="4389376"/>
              <a:ext cx="1350818" cy="87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44B4863-321A-0848-A1C8-A3F00F290C81}"/>
                </a:ext>
              </a:extLst>
            </p:cNvPr>
            <p:cNvCxnSpPr>
              <a:cxnSpLocks/>
            </p:cNvCxnSpPr>
            <p:nvPr/>
          </p:nvCxnSpPr>
          <p:spPr>
            <a:xfrm flipV="1">
              <a:off x="4745182" y="5172947"/>
              <a:ext cx="1350818" cy="87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9986318-FD3D-9747-A5E9-F5377E288C83}"/>
                </a:ext>
              </a:extLst>
            </p:cNvPr>
            <p:cNvCxnSpPr>
              <a:cxnSpLocks/>
            </p:cNvCxnSpPr>
            <p:nvPr/>
          </p:nvCxnSpPr>
          <p:spPr>
            <a:xfrm flipV="1">
              <a:off x="4745182" y="5966362"/>
              <a:ext cx="1350818" cy="87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6" name="Donut 55">
            <a:extLst>
              <a:ext uri="{FF2B5EF4-FFF2-40B4-BE49-F238E27FC236}">
                <a16:creationId xmlns:a16="http://schemas.microsoft.com/office/drawing/2014/main" id="{940C390D-B3C8-854F-91E0-3384AB3C0A26}"/>
              </a:ext>
            </a:extLst>
          </p:cNvPr>
          <p:cNvSpPr/>
          <p:nvPr/>
        </p:nvSpPr>
        <p:spPr>
          <a:xfrm>
            <a:off x="6694311" y="3288555"/>
            <a:ext cx="1557867" cy="338002"/>
          </a:xfrm>
          <a:prstGeom prst="donut">
            <a:avLst>
              <a:gd name="adj" fmla="val 4936"/>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88527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60E6E18-312F-C947-9D14-327AE668E706}"/>
              </a:ext>
            </a:extLst>
          </p:cNvPr>
          <p:cNvSpPr>
            <a:spLocks noGrp="1"/>
          </p:cNvSpPr>
          <p:nvPr>
            <p:ph idx="1"/>
          </p:nvPr>
        </p:nvSpPr>
        <p:spPr/>
        <p:txBody>
          <a:bodyPr/>
          <a:lstStyle/>
          <a:p>
            <a:r>
              <a:rPr lang="en-US" sz="2400" dirty="0">
                <a:solidFill>
                  <a:srgbClr val="002060"/>
                </a:solidFill>
              </a:rPr>
              <a:t>Stimulated salivary flow collected at:</a:t>
            </a:r>
          </a:p>
          <a:p>
            <a:pPr lvl="1"/>
            <a:r>
              <a:rPr lang="en-US" dirty="0">
                <a:solidFill>
                  <a:srgbClr val="002060"/>
                </a:solidFill>
              </a:rPr>
              <a:t>Baseline</a:t>
            </a:r>
          </a:p>
          <a:p>
            <a:pPr lvl="1"/>
            <a:r>
              <a:rPr lang="en-US" dirty="0">
                <a:solidFill>
                  <a:srgbClr val="002060"/>
                </a:solidFill>
              </a:rPr>
              <a:t>6 </a:t>
            </a:r>
            <a:r>
              <a:rPr lang="en-US" dirty="0" err="1">
                <a:solidFill>
                  <a:srgbClr val="002060"/>
                </a:solidFill>
              </a:rPr>
              <a:t>mo</a:t>
            </a:r>
            <a:r>
              <a:rPr lang="en-US" dirty="0">
                <a:solidFill>
                  <a:srgbClr val="002060"/>
                </a:solidFill>
              </a:rPr>
              <a:t>*</a:t>
            </a:r>
          </a:p>
          <a:p>
            <a:pPr lvl="1"/>
            <a:r>
              <a:rPr lang="en-US" dirty="0">
                <a:solidFill>
                  <a:srgbClr val="002060"/>
                </a:solidFill>
              </a:rPr>
              <a:t>18 </a:t>
            </a:r>
            <a:r>
              <a:rPr lang="en-US" dirty="0" err="1">
                <a:solidFill>
                  <a:srgbClr val="002060"/>
                </a:solidFill>
              </a:rPr>
              <a:t>mo</a:t>
            </a:r>
            <a:r>
              <a:rPr lang="en-US" dirty="0">
                <a:solidFill>
                  <a:srgbClr val="002060"/>
                </a:solidFill>
              </a:rPr>
              <a:t>*</a:t>
            </a:r>
          </a:p>
          <a:p>
            <a:pPr lvl="1"/>
            <a:endParaRPr lang="en-US" dirty="0">
              <a:solidFill>
                <a:srgbClr val="002060"/>
              </a:solidFill>
            </a:endParaRPr>
          </a:p>
          <a:p>
            <a:r>
              <a:rPr lang="en-US" sz="2400" dirty="0">
                <a:solidFill>
                  <a:srgbClr val="002060"/>
                </a:solidFill>
              </a:rPr>
              <a:t>Radiation </a:t>
            </a:r>
            <a:r>
              <a:rPr lang="en-US" sz="2400" dirty="0" err="1">
                <a:solidFill>
                  <a:srgbClr val="002060"/>
                </a:solidFill>
              </a:rPr>
              <a:t>dosimetric</a:t>
            </a:r>
            <a:r>
              <a:rPr lang="en-US" sz="2400" dirty="0">
                <a:solidFill>
                  <a:srgbClr val="002060"/>
                </a:solidFill>
              </a:rPr>
              <a:t> information collated from each patient’s radiotherapy plan</a:t>
            </a:r>
          </a:p>
          <a:p>
            <a:pPr lvl="1"/>
            <a:r>
              <a:rPr lang="en-US" dirty="0">
                <a:solidFill>
                  <a:srgbClr val="002060"/>
                </a:solidFill>
              </a:rPr>
              <a:t>Dose (mean dose) delivered to critical salivary structures</a:t>
            </a:r>
          </a:p>
          <a:p>
            <a:pPr lvl="2"/>
            <a:r>
              <a:rPr lang="en-US" sz="2400" dirty="0">
                <a:solidFill>
                  <a:srgbClr val="002060"/>
                </a:solidFill>
              </a:rPr>
              <a:t>Right and left parotid gland (Entire cohort)</a:t>
            </a:r>
          </a:p>
          <a:p>
            <a:pPr lvl="2"/>
            <a:r>
              <a:rPr lang="en-US" sz="2400" dirty="0">
                <a:solidFill>
                  <a:srgbClr val="FF0000"/>
                </a:solidFill>
              </a:rPr>
              <a:t>Right and left submandibular gland (Penn only)</a:t>
            </a:r>
          </a:p>
          <a:p>
            <a:pPr lvl="2"/>
            <a:r>
              <a:rPr lang="en-US" sz="2400" dirty="0">
                <a:solidFill>
                  <a:srgbClr val="FF0000"/>
                </a:solidFill>
              </a:rPr>
              <a:t>Oral cavity (surrogate for sublingual and minor salivary glands (Penn only)</a:t>
            </a:r>
          </a:p>
          <a:p>
            <a:pPr lvl="2"/>
            <a:endParaRPr lang="en-US" dirty="0">
              <a:solidFill>
                <a:srgbClr val="FF0000"/>
              </a:solidFill>
            </a:endParaRPr>
          </a:p>
          <a:p>
            <a:pPr lvl="2"/>
            <a:endParaRPr lang="en-US" dirty="0"/>
          </a:p>
        </p:txBody>
      </p:sp>
      <p:sp>
        <p:nvSpPr>
          <p:cNvPr id="4" name="Title 3">
            <a:extLst>
              <a:ext uri="{FF2B5EF4-FFF2-40B4-BE49-F238E27FC236}">
                <a16:creationId xmlns:a16="http://schemas.microsoft.com/office/drawing/2014/main" id="{8F61EDC9-AFEB-1848-B545-09BC875777AC}"/>
              </a:ext>
            </a:extLst>
          </p:cNvPr>
          <p:cNvSpPr>
            <a:spLocks noGrp="1"/>
          </p:cNvSpPr>
          <p:nvPr>
            <p:ph type="title"/>
          </p:nvPr>
        </p:nvSpPr>
        <p:spPr/>
        <p:txBody>
          <a:bodyPr/>
          <a:lstStyle/>
          <a:p>
            <a:r>
              <a:rPr lang="en-US" dirty="0">
                <a:solidFill>
                  <a:srgbClr val="C00000"/>
                </a:solidFill>
                <a:latin typeface="Calibri" panose="020F0502020204030204" pitchFamily="34" charset="0"/>
                <a:cs typeface="Calibri" panose="020F0502020204030204" pitchFamily="34" charset="0"/>
              </a:rPr>
              <a:t>Salivary Hypofunction</a:t>
            </a:r>
          </a:p>
        </p:txBody>
      </p:sp>
      <p:sp>
        <p:nvSpPr>
          <p:cNvPr id="2" name="TextBox 1">
            <a:extLst>
              <a:ext uri="{FF2B5EF4-FFF2-40B4-BE49-F238E27FC236}">
                <a16:creationId xmlns:a16="http://schemas.microsoft.com/office/drawing/2014/main" id="{89428301-C8F5-B54F-B6DE-3F9CC46D4E99}"/>
              </a:ext>
            </a:extLst>
          </p:cNvPr>
          <p:cNvSpPr txBox="1"/>
          <p:nvPr/>
        </p:nvSpPr>
        <p:spPr>
          <a:xfrm>
            <a:off x="1072444" y="6400800"/>
            <a:ext cx="6400800" cy="307777"/>
          </a:xfrm>
          <a:prstGeom prst="rect">
            <a:avLst/>
          </a:prstGeom>
          <a:noFill/>
        </p:spPr>
        <p:txBody>
          <a:bodyPr wrap="square" rtlCol="0">
            <a:spAutoFit/>
          </a:bodyPr>
          <a:lstStyle/>
          <a:p>
            <a:r>
              <a:rPr lang="en-US" sz="1400" b="1" i="1" dirty="0"/>
              <a:t>*if missed allowed to collect at next follow up appointment  </a:t>
            </a:r>
          </a:p>
        </p:txBody>
      </p:sp>
    </p:spTree>
    <p:extLst>
      <p:ext uri="{BB962C8B-B14F-4D97-AF65-F5344CB8AC3E}">
        <p14:creationId xmlns:p14="http://schemas.microsoft.com/office/powerpoint/2010/main" val="1544030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D8B0A78-595C-344F-8751-4521C9800389}"/>
              </a:ext>
            </a:extLst>
          </p:cNvPr>
          <p:cNvSpPr>
            <a:spLocks noGrp="1"/>
          </p:cNvSpPr>
          <p:nvPr>
            <p:ph sz="half" idx="1"/>
          </p:nvPr>
        </p:nvSpPr>
        <p:spPr>
          <a:xfrm>
            <a:off x="838200" y="1825625"/>
            <a:ext cx="5181600" cy="3444163"/>
          </a:xfrm>
        </p:spPr>
        <p:txBody>
          <a:bodyPr>
            <a:normAutofit fontScale="77500" lnSpcReduction="20000"/>
          </a:bodyPr>
          <a:lstStyle/>
          <a:p>
            <a:endParaRPr lang="en-US" dirty="0"/>
          </a:p>
        </p:txBody>
      </p:sp>
      <p:sp>
        <p:nvSpPr>
          <p:cNvPr id="5" name="Content Placeholder 4">
            <a:extLst>
              <a:ext uri="{FF2B5EF4-FFF2-40B4-BE49-F238E27FC236}">
                <a16:creationId xmlns:a16="http://schemas.microsoft.com/office/drawing/2014/main" id="{06033211-4FB0-CE4C-91B0-4499ECBD1FFD}"/>
              </a:ext>
            </a:extLst>
          </p:cNvPr>
          <p:cNvSpPr>
            <a:spLocks noGrp="1"/>
          </p:cNvSpPr>
          <p:nvPr>
            <p:ph sz="half" idx="2"/>
          </p:nvPr>
        </p:nvSpPr>
        <p:spPr>
          <a:xfrm>
            <a:off x="6522156" y="1261241"/>
            <a:ext cx="5181600" cy="4915722"/>
          </a:xfrm>
        </p:spPr>
        <p:txBody>
          <a:bodyPr>
            <a:normAutofit fontScale="77500" lnSpcReduction="20000"/>
          </a:bodyPr>
          <a:lstStyle/>
          <a:p>
            <a:r>
              <a:rPr lang="en-US" dirty="0"/>
              <a:t>Average dose to salivary glands (which we defined as parotids, submandibular, and oral cavity), is directly correlated with salivary flow. </a:t>
            </a:r>
          </a:p>
          <a:p>
            <a:endParaRPr lang="en-US" dirty="0"/>
          </a:p>
          <a:p>
            <a:r>
              <a:rPr lang="en-US" dirty="0"/>
              <a:t>Dose to the salivary gland is categorized based on quartiles: quartile 1≤1978 (</a:t>
            </a:r>
            <a:r>
              <a:rPr lang="en-US" dirty="0" err="1"/>
              <a:t>cGy</a:t>
            </a:r>
            <a:r>
              <a:rPr lang="en-US" dirty="0"/>
              <a:t>), quartile 2&gt;1978 and ≤2530.25 (</a:t>
            </a:r>
            <a:r>
              <a:rPr lang="en-US" dirty="0" err="1"/>
              <a:t>cGy</a:t>
            </a:r>
            <a:r>
              <a:rPr lang="en-US" dirty="0"/>
              <a:t>), quartile 3 &gt;2530.25 and ≤ 3491 (</a:t>
            </a:r>
            <a:r>
              <a:rPr lang="en-US" dirty="0" err="1"/>
              <a:t>cGy</a:t>
            </a:r>
            <a:r>
              <a:rPr lang="en-US" dirty="0"/>
              <a:t>), and quartile 4 &gt; 3491(</a:t>
            </a:r>
            <a:r>
              <a:rPr lang="en-US" dirty="0" err="1"/>
              <a:t>cGy</a:t>
            </a:r>
            <a:r>
              <a:rPr lang="en-US" dirty="0"/>
              <a:t>).</a:t>
            </a:r>
          </a:p>
          <a:p>
            <a:endParaRPr lang="en-US" dirty="0"/>
          </a:p>
          <a:p>
            <a:r>
              <a:rPr lang="en-US" sz="4100" dirty="0">
                <a:solidFill>
                  <a:srgbClr val="FF0000"/>
                </a:solidFill>
              </a:rPr>
              <a:t>Recommendation: if possible, attempt to maintain average dose delivered to salivary glands to 20 </a:t>
            </a:r>
            <a:r>
              <a:rPr lang="en-US" sz="4100" dirty="0" err="1">
                <a:solidFill>
                  <a:srgbClr val="FF0000"/>
                </a:solidFill>
              </a:rPr>
              <a:t>Gy</a:t>
            </a:r>
            <a:r>
              <a:rPr lang="en-US" sz="4100" dirty="0">
                <a:solidFill>
                  <a:srgbClr val="FF0000"/>
                </a:solidFill>
              </a:rPr>
              <a:t> or below.</a:t>
            </a:r>
          </a:p>
        </p:txBody>
      </p:sp>
      <p:sp>
        <p:nvSpPr>
          <p:cNvPr id="3" name="Title 2">
            <a:extLst>
              <a:ext uri="{FF2B5EF4-FFF2-40B4-BE49-F238E27FC236}">
                <a16:creationId xmlns:a16="http://schemas.microsoft.com/office/drawing/2014/main" id="{22EC8661-EA16-8B47-A742-61D9CB0C2318}"/>
              </a:ext>
            </a:extLst>
          </p:cNvPr>
          <p:cNvSpPr>
            <a:spLocks noGrp="1"/>
          </p:cNvSpPr>
          <p:nvPr>
            <p:ph type="title"/>
          </p:nvPr>
        </p:nvSpPr>
        <p:spPr/>
        <p:txBody>
          <a:bodyPr>
            <a:normAutofit/>
          </a:bodyPr>
          <a:lstStyle/>
          <a:p>
            <a:r>
              <a:rPr lang="en-US" dirty="0">
                <a:solidFill>
                  <a:srgbClr val="C00000"/>
                </a:solidFill>
                <a:latin typeface="+mn-lt"/>
              </a:rPr>
              <a:t>Correlation between dose to salivary glands and salivary flow</a:t>
            </a:r>
          </a:p>
        </p:txBody>
      </p:sp>
      <p:pic>
        <p:nvPicPr>
          <p:cNvPr id="7" name="Picture">
            <a:extLst>
              <a:ext uri="{FF2B5EF4-FFF2-40B4-BE49-F238E27FC236}">
                <a16:creationId xmlns:a16="http://schemas.microsoft.com/office/drawing/2014/main" id="{307C4610-4643-BD48-B1C1-45122B44D53E}"/>
              </a:ext>
            </a:extLst>
          </p:cNvPr>
          <p:cNvPicPr/>
          <p:nvPr/>
        </p:nvPicPr>
        <p:blipFill rotWithShape="1">
          <a:blip r:embed="rId2"/>
          <a:srcRect t="16120"/>
          <a:stretch/>
        </p:blipFill>
        <p:spPr bwMode="auto">
          <a:xfrm>
            <a:off x="335844" y="1588212"/>
            <a:ext cx="5181600" cy="3563985"/>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E013BB2D-A0A2-AD91-C65F-AF3992ACD0FE}"/>
              </a:ext>
            </a:extLst>
          </p:cNvPr>
          <p:cNvSpPr txBox="1"/>
          <p:nvPr/>
        </p:nvSpPr>
        <p:spPr>
          <a:xfrm>
            <a:off x="488244" y="5644055"/>
            <a:ext cx="6033912" cy="1200329"/>
          </a:xfrm>
          <a:prstGeom prst="rect">
            <a:avLst/>
          </a:prstGeom>
          <a:noFill/>
        </p:spPr>
        <p:txBody>
          <a:bodyPr wrap="square" rtlCol="0">
            <a:spAutoFit/>
          </a:bodyPr>
          <a:lstStyle/>
          <a:p>
            <a:r>
              <a:rPr lang="en-US" b="0" i="0" dirty="0">
                <a:solidFill>
                  <a:srgbClr val="212121"/>
                </a:solidFill>
                <a:effectLst/>
                <a:highlight>
                  <a:srgbClr val="FFFFFF"/>
                </a:highlight>
                <a:latin typeface="system-ui"/>
              </a:rPr>
              <a:t>Lin A, Helgeson ES, </a:t>
            </a:r>
            <a:r>
              <a:rPr lang="en-US" b="0" i="0" dirty="0" err="1">
                <a:solidFill>
                  <a:srgbClr val="212121"/>
                </a:solidFill>
                <a:effectLst/>
                <a:highlight>
                  <a:srgbClr val="FFFFFF"/>
                </a:highlight>
                <a:latin typeface="system-ui"/>
              </a:rPr>
              <a:t>Treister</a:t>
            </a:r>
            <a:r>
              <a:rPr lang="en-US" b="0" i="0" dirty="0">
                <a:solidFill>
                  <a:srgbClr val="212121"/>
                </a:solidFill>
                <a:effectLst/>
                <a:highlight>
                  <a:srgbClr val="FFFFFF"/>
                </a:highlight>
                <a:latin typeface="system-ui"/>
              </a:rPr>
              <a:t> NS, Schmidt BL, Patton LL, </a:t>
            </a:r>
            <a:r>
              <a:rPr lang="en-US" b="0" i="0" dirty="0" err="1">
                <a:solidFill>
                  <a:srgbClr val="212121"/>
                </a:solidFill>
                <a:effectLst/>
                <a:highlight>
                  <a:srgbClr val="FFFFFF"/>
                </a:highlight>
                <a:latin typeface="system-ui"/>
              </a:rPr>
              <a:t>Elting</a:t>
            </a:r>
            <a:r>
              <a:rPr lang="en-US" b="0" i="0" dirty="0">
                <a:solidFill>
                  <a:srgbClr val="212121"/>
                </a:solidFill>
                <a:effectLst/>
                <a:highlight>
                  <a:srgbClr val="FFFFFF"/>
                </a:highlight>
                <a:latin typeface="system-ui"/>
              </a:rPr>
              <a:t> LS, Lalla RV, Brennan MT, Sollecito TP. The impact of head and neck radiotherapy on salivary flow and quality of life: Results of the ORARAD study. Oral Oncol. 2022 Apr;127:105783</a:t>
            </a:r>
            <a:endParaRPr lang="en-US" dirty="0"/>
          </a:p>
        </p:txBody>
      </p:sp>
    </p:spTree>
    <p:extLst>
      <p:ext uri="{BB962C8B-B14F-4D97-AF65-F5344CB8AC3E}">
        <p14:creationId xmlns:p14="http://schemas.microsoft.com/office/powerpoint/2010/main" val="567108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aph with green bars and numbers&#10;&#10;AI-generated content may be incorrect.">
            <a:extLst>
              <a:ext uri="{FF2B5EF4-FFF2-40B4-BE49-F238E27FC236}">
                <a16:creationId xmlns:a16="http://schemas.microsoft.com/office/drawing/2014/main" id="{433EEBFB-B723-7835-15A1-C84840FE95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7900" y="365125"/>
            <a:ext cx="9791700" cy="5735516"/>
          </a:xfrm>
        </p:spPr>
      </p:pic>
      <p:sp>
        <p:nvSpPr>
          <p:cNvPr id="8" name="TextBox 7">
            <a:extLst>
              <a:ext uri="{FF2B5EF4-FFF2-40B4-BE49-F238E27FC236}">
                <a16:creationId xmlns:a16="http://schemas.microsoft.com/office/drawing/2014/main" id="{6D03B22B-7F9C-284A-DFB3-A6B1C01E59E5}"/>
              </a:ext>
            </a:extLst>
          </p:cNvPr>
          <p:cNvSpPr txBox="1"/>
          <p:nvPr/>
        </p:nvSpPr>
        <p:spPr>
          <a:xfrm>
            <a:off x="3022600" y="6396335"/>
            <a:ext cx="8610600" cy="461665"/>
          </a:xfrm>
          <a:prstGeom prst="rect">
            <a:avLst/>
          </a:prstGeom>
          <a:noFill/>
        </p:spPr>
        <p:txBody>
          <a:bodyPr wrap="square" rtlCol="0">
            <a:spAutoFit/>
          </a:bodyPr>
          <a:lstStyle/>
          <a:p>
            <a:r>
              <a:rPr lang="en-US" dirty="0"/>
              <a:t>SEER 21 2018–2022, All Races, Both Sexes Accessed Nov 14</a:t>
            </a:r>
            <a:r>
              <a:rPr lang="en-US" baseline="30000" dirty="0"/>
              <a:t>th</a:t>
            </a:r>
            <a:r>
              <a:rPr lang="en-US" dirty="0"/>
              <a:t>, 2025</a:t>
            </a:r>
          </a:p>
        </p:txBody>
      </p:sp>
    </p:spTree>
    <p:extLst>
      <p:ext uri="{BB962C8B-B14F-4D97-AF65-F5344CB8AC3E}">
        <p14:creationId xmlns:p14="http://schemas.microsoft.com/office/powerpoint/2010/main" val="36669107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F6D0BDD-43C3-EB49-BEFC-C3316777CDC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65" y="1939159"/>
            <a:ext cx="11465931" cy="4698124"/>
          </a:xfrm>
        </p:spPr>
      </p:pic>
      <p:sp>
        <p:nvSpPr>
          <p:cNvPr id="4" name="Title 3">
            <a:extLst>
              <a:ext uri="{FF2B5EF4-FFF2-40B4-BE49-F238E27FC236}">
                <a16:creationId xmlns:a16="http://schemas.microsoft.com/office/drawing/2014/main" id="{417A5218-4848-F646-AA86-9437DF1E0C5F}"/>
              </a:ext>
            </a:extLst>
          </p:cNvPr>
          <p:cNvSpPr>
            <a:spLocks noGrp="1"/>
          </p:cNvSpPr>
          <p:nvPr>
            <p:ph type="title"/>
          </p:nvPr>
        </p:nvSpPr>
        <p:spPr/>
        <p:txBody>
          <a:bodyPr>
            <a:normAutofit/>
          </a:bodyPr>
          <a:lstStyle/>
          <a:p>
            <a:r>
              <a:rPr lang="en-US" dirty="0">
                <a:solidFill>
                  <a:srgbClr val="C00000"/>
                </a:solidFill>
                <a:latin typeface="+mn-lt"/>
              </a:rPr>
              <a:t>RT decreases salivary flow, but there is partial recovery during f/u from 6mo to 18mo</a:t>
            </a:r>
          </a:p>
        </p:txBody>
      </p:sp>
    </p:spTree>
    <p:extLst>
      <p:ext uri="{BB962C8B-B14F-4D97-AF65-F5344CB8AC3E}">
        <p14:creationId xmlns:p14="http://schemas.microsoft.com/office/powerpoint/2010/main" val="2456577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CF3220A-3E85-554E-A3A8-55CE0E6613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622" y="1913359"/>
            <a:ext cx="11866833" cy="4645485"/>
          </a:xfrm>
        </p:spPr>
      </p:pic>
      <p:sp>
        <p:nvSpPr>
          <p:cNvPr id="4" name="Title 3">
            <a:extLst>
              <a:ext uri="{FF2B5EF4-FFF2-40B4-BE49-F238E27FC236}">
                <a16:creationId xmlns:a16="http://schemas.microsoft.com/office/drawing/2014/main" id="{A61A0B42-7459-4E46-8B9C-7BC7F0DCE401}"/>
              </a:ext>
            </a:extLst>
          </p:cNvPr>
          <p:cNvSpPr>
            <a:spLocks noGrp="1"/>
          </p:cNvSpPr>
          <p:nvPr>
            <p:ph type="title"/>
          </p:nvPr>
        </p:nvSpPr>
        <p:spPr/>
        <p:txBody>
          <a:bodyPr>
            <a:normAutofit/>
          </a:bodyPr>
          <a:lstStyle/>
          <a:p>
            <a:r>
              <a:rPr lang="en-US" dirty="0">
                <a:solidFill>
                  <a:srgbClr val="C00000"/>
                </a:solidFill>
                <a:latin typeface="Calibri" panose="020F0502020204030204" pitchFamily="34" charset="0"/>
                <a:cs typeface="Calibri" panose="020F0502020204030204" pitchFamily="34" charset="0"/>
              </a:rPr>
              <a:t>Association between salivary flow and change in EORTC measures </a:t>
            </a:r>
          </a:p>
        </p:txBody>
      </p:sp>
    </p:spTree>
    <p:extLst>
      <p:ext uri="{BB962C8B-B14F-4D97-AF65-F5344CB8AC3E}">
        <p14:creationId xmlns:p14="http://schemas.microsoft.com/office/powerpoint/2010/main" val="2572569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70FE6F9-23AD-B247-B9FB-C973A084DF7A}"/>
              </a:ext>
            </a:extLst>
          </p:cNvPr>
          <p:cNvSpPr>
            <a:spLocks noGrp="1"/>
          </p:cNvSpPr>
          <p:nvPr>
            <p:ph idx="1"/>
          </p:nvPr>
        </p:nvSpPr>
        <p:spPr>
          <a:xfrm>
            <a:off x="838200" y="1825624"/>
            <a:ext cx="10515600" cy="4857397"/>
          </a:xfrm>
        </p:spPr>
        <p:txBody>
          <a:bodyPr/>
          <a:lstStyle/>
          <a:p>
            <a:r>
              <a:rPr lang="en-US" sz="2400" dirty="0">
                <a:solidFill>
                  <a:srgbClr val="002060"/>
                </a:solidFill>
              </a:rPr>
              <a:t>Several EORTC QOL measures (dry mouth, sticky saliva, and taste) significantly improved during f/u (6mo to 18 </a:t>
            </a:r>
            <a:r>
              <a:rPr lang="en-US" sz="2400" dirty="0" err="1">
                <a:solidFill>
                  <a:srgbClr val="002060"/>
                </a:solidFill>
              </a:rPr>
              <a:t>mo</a:t>
            </a:r>
            <a:r>
              <a:rPr lang="en-US" sz="2400" dirty="0">
                <a:solidFill>
                  <a:srgbClr val="002060"/>
                </a:solidFill>
              </a:rPr>
              <a:t>, p&lt;0.001). Demonstrates that patient reported outcomes can partially recover and improve during f/u</a:t>
            </a:r>
            <a:endParaRPr lang="en-US" dirty="0"/>
          </a:p>
        </p:txBody>
      </p:sp>
      <p:sp>
        <p:nvSpPr>
          <p:cNvPr id="6" name="Title 5">
            <a:extLst>
              <a:ext uri="{FF2B5EF4-FFF2-40B4-BE49-F238E27FC236}">
                <a16:creationId xmlns:a16="http://schemas.microsoft.com/office/drawing/2014/main" id="{921337EB-28EF-E24C-A5CE-4B178B7D38EC}"/>
              </a:ext>
            </a:extLst>
          </p:cNvPr>
          <p:cNvSpPr>
            <a:spLocks noGrp="1"/>
          </p:cNvSpPr>
          <p:nvPr>
            <p:ph type="title"/>
          </p:nvPr>
        </p:nvSpPr>
        <p:spPr>
          <a:xfrm>
            <a:off x="759178" y="251459"/>
            <a:ext cx="8688355" cy="1324949"/>
          </a:xfrm>
        </p:spPr>
        <p:txBody>
          <a:bodyPr>
            <a:noAutofit/>
          </a:bodyPr>
          <a:lstStyle/>
          <a:p>
            <a:r>
              <a:rPr lang="en-US" sz="4000" dirty="0">
                <a:solidFill>
                  <a:srgbClr val="C00000"/>
                </a:solidFill>
                <a:latin typeface="+mn-lt"/>
              </a:rPr>
              <a:t>QoL IMPROVEMENT</a:t>
            </a:r>
          </a:p>
        </p:txBody>
      </p:sp>
      <p:pic>
        <p:nvPicPr>
          <p:cNvPr id="8" name="Picture">
            <a:extLst>
              <a:ext uri="{FF2B5EF4-FFF2-40B4-BE49-F238E27FC236}">
                <a16:creationId xmlns:a16="http://schemas.microsoft.com/office/drawing/2014/main" id="{B305B828-423F-2D4C-8BD1-C726EC1486D8}"/>
              </a:ext>
            </a:extLst>
          </p:cNvPr>
          <p:cNvPicPr/>
          <p:nvPr/>
        </p:nvPicPr>
        <p:blipFill>
          <a:blip r:embed="rId2"/>
          <a:stretch>
            <a:fillRect/>
          </a:stretch>
        </p:blipFill>
        <p:spPr bwMode="auto">
          <a:xfrm>
            <a:off x="112889" y="3649006"/>
            <a:ext cx="3913859" cy="3034015"/>
          </a:xfrm>
          <a:prstGeom prst="rect">
            <a:avLst/>
          </a:prstGeom>
          <a:noFill/>
          <a:ln w="9525">
            <a:noFill/>
            <a:headEnd/>
            <a:tailEnd/>
          </a:ln>
        </p:spPr>
      </p:pic>
      <p:pic>
        <p:nvPicPr>
          <p:cNvPr id="9" name="Picture">
            <a:extLst>
              <a:ext uri="{FF2B5EF4-FFF2-40B4-BE49-F238E27FC236}">
                <a16:creationId xmlns:a16="http://schemas.microsoft.com/office/drawing/2014/main" id="{64255105-B2F6-9544-B6CD-F837BFB6FF8B}"/>
              </a:ext>
            </a:extLst>
          </p:cNvPr>
          <p:cNvPicPr/>
          <p:nvPr/>
        </p:nvPicPr>
        <p:blipFill>
          <a:blip r:embed="rId3"/>
          <a:stretch>
            <a:fillRect/>
          </a:stretch>
        </p:blipFill>
        <p:spPr bwMode="auto">
          <a:xfrm>
            <a:off x="4050580" y="3649006"/>
            <a:ext cx="4112541" cy="3034016"/>
          </a:xfrm>
          <a:prstGeom prst="rect">
            <a:avLst/>
          </a:prstGeom>
          <a:noFill/>
          <a:ln w="9525">
            <a:noFill/>
            <a:headEnd/>
            <a:tailEnd/>
          </a:ln>
        </p:spPr>
      </p:pic>
      <p:pic>
        <p:nvPicPr>
          <p:cNvPr id="10" name="Picture">
            <a:extLst>
              <a:ext uri="{FF2B5EF4-FFF2-40B4-BE49-F238E27FC236}">
                <a16:creationId xmlns:a16="http://schemas.microsoft.com/office/drawing/2014/main" id="{6F72A9F8-C720-CC49-9D04-C4E58D95E9F7}"/>
              </a:ext>
            </a:extLst>
          </p:cNvPr>
          <p:cNvPicPr/>
          <p:nvPr/>
        </p:nvPicPr>
        <p:blipFill>
          <a:blip r:embed="rId4"/>
          <a:stretch>
            <a:fillRect/>
          </a:stretch>
        </p:blipFill>
        <p:spPr bwMode="auto">
          <a:xfrm>
            <a:off x="8186954" y="3852530"/>
            <a:ext cx="3892157" cy="2830491"/>
          </a:xfrm>
          <a:prstGeom prst="rect">
            <a:avLst/>
          </a:prstGeom>
          <a:noFill/>
          <a:ln w="9525">
            <a:noFill/>
            <a:headEnd/>
            <a:tailEnd/>
          </a:ln>
        </p:spPr>
      </p:pic>
    </p:spTree>
    <p:extLst>
      <p:ext uri="{BB962C8B-B14F-4D97-AF65-F5344CB8AC3E}">
        <p14:creationId xmlns:p14="http://schemas.microsoft.com/office/powerpoint/2010/main" val="409800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B11CC-E491-F44E-800E-A7ED4A622CA8}"/>
              </a:ext>
            </a:extLst>
          </p:cNvPr>
          <p:cNvSpPr>
            <a:spLocks noGrp="1"/>
          </p:cNvSpPr>
          <p:nvPr>
            <p:ph type="title"/>
          </p:nvPr>
        </p:nvSpPr>
        <p:spPr/>
        <p:txBody>
          <a:bodyPr/>
          <a:lstStyle/>
          <a:p>
            <a:r>
              <a:rPr lang="en-US" dirty="0">
                <a:solidFill>
                  <a:srgbClr val="C00000"/>
                </a:solidFill>
                <a:latin typeface="Calibri" panose="020F0502020204030204" pitchFamily="34" charset="0"/>
                <a:cs typeface="Calibri" panose="020F0502020204030204" pitchFamily="34" charset="0"/>
              </a:rPr>
              <a:t>Additional Findings</a:t>
            </a:r>
          </a:p>
        </p:txBody>
      </p:sp>
      <p:sp>
        <p:nvSpPr>
          <p:cNvPr id="3" name="Content Placeholder 2">
            <a:extLst>
              <a:ext uri="{FF2B5EF4-FFF2-40B4-BE49-F238E27FC236}">
                <a16:creationId xmlns:a16="http://schemas.microsoft.com/office/drawing/2014/main" id="{E49AEBC5-B71A-8645-8B40-EDB36F3462A9}"/>
              </a:ext>
            </a:extLst>
          </p:cNvPr>
          <p:cNvSpPr>
            <a:spLocks noGrp="1"/>
          </p:cNvSpPr>
          <p:nvPr>
            <p:ph idx="1"/>
          </p:nvPr>
        </p:nvSpPr>
        <p:spPr>
          <a:xfrm>
            <a:off x="838200" y="1825625"/>
            <a:ext cx="10515600" cy="4912632"/>
          </a:xfrm>
        </p:spPr>
        <p:txBody>
          <a:bodyPr>
            <a:normAutofit fontScale="92500" lnSpcReduction="20000"/>
          </a:bodyPr>
          <a:lstStyle/>
          <a:p>
            <a:r>
              <a:rPr lang="en-US" dirty="0">
                <a:solidFill>
                  <a:schemeClr val="accent5">
                    <a:lumMod val="50000"/>
                  </a:schemeClr>
                </a:solidFill>
              </a:rPr>
              <a:t>Salivary Flow by RT type: (IMRT w/ Image Guidance (n=453) &gt; 90% subjects)</a:t>
            </a:r>
          </a:p>
          <a:p>
            <a:pPr lvl="1"/>
            <a:r>
              <a:rPr lang="en-US" dirty="0">
                <a:solidFill>
                  <a:schemeClr val="accent5">
                    <a:lumMod val="50000"/>
                  </a:schemeClr>
                </a:solidFill>
              </a:rPr>
              <a:t>Proton (30) Vs. IMRT w/ IG: </a:t>
            </a:r>
            <a:r>
              <a:rPr lang="en-US" b="1" dirty="0">
                <a:solidFill>
                  <a:schemeClr val="accent5">
                    <a:lumMod val="50000"/>
                  </a:schemeClr>
                </a:solidFill>
              </a:rPr>
              <a:t>NO STATISTICALLY SIG DIFFERENCES</a:t>
            </a:r>
          </a:p>
          <a:p>
            <a:pPr lvl="1"/>
            <a:r>
              <a:rPr lang="en-US" dirty="0">
                <a:solidFill>
                  <a:schemeClr val="accent5">
                    <a:lumMod val="50000"/>
                  </a:schemeClr>
                </a:solidFill>
              </a:rPr>
              <a:t>3D Conformal (14) Vs IMRT w/ IG: </a:t>
            </a:r>
            <a:r>
              <a:rPr lang="en-US" b="1" dirty="0">
                <a:solidFill>
                  <a:schemeClr val="accent5">
                    <a:lumMod val="50000"/>
                  </a:schemeClr>
                </a:solidFill>
              </a:rPr>
              <a:t>STATISTICALLY SIG DIFFERENCES BL  to 18 </a:t>
            </a:r>
            <a:r>
              <a:rPr lang="en-US" b="1" dirty="0" err="1">
                <a:solidFill>
                  <a:schemeClr val="accent5">
                    <a:lumMod val="50000"/>
                  </a:schemeClr>
                </a:solidFill>
              </a:rPr>
              <a:t>mo</a:t>
            </a:r>
            <a:r>
              <a:rPr lang="en-US" b="1" dirty="0">
                <a:solidFill>
                  <a:schemeClr val="accent5">
                    <a:lumMod val="50000"/>
                  </a:schemeClr>
                </a:solidFill>
              </a:rPr>
              <a:t> (</a:t>
            </a:r>
            <a:r>
              <a:rPr lang="en-US" dirty="0">
                <a:solidFill>
                  <a:schemeClr val="accent5">
                    <a:lumMod val="50000"/>
                  </a:schemeClr>
                </a:solidFill>
              </a:rPr>
              <a:t>less decrease in salivary flow in 3D Conformal) Spurious finding due to selection bias </a:t>
            </a:r>
          </a:p>
          <a:p>
            <a:pPr lvl="1"/>
            <a:r>
              <a:rPr lang="en-US" dirty="0">
                <a:solidFill>
                  <a:schemeClr val="accent5">
                    <a:lumMod val="50000"/>
                  </a:schemeClr>
                </a:solidFill>
              </a:rPr>
              <a:t>IMRT w/ Vs. w/o IG (47): </a:t>
            </a:r>
            <a:r>
              <a:rPr lang="en-US" b="1" i="1" dirty="0">
                <a:solidFill>
                  <a:schemeClr val="accent5">
                    <a:lumMod val="50000"/>
                  </a:schemeClr>
                </a:solidFill>
              </a:rPr>
              <a:t>MARGINALLY </a:t>
            </a:r>
            <a:r>
              <a:rPr lang="en-US" b="1" dirty="0">
                <a:solidFill>
                  <a:schemeClr val="accent5">
                    <a:lumMod val="50000"/>
                  </a:schemeClr>
                </a:solidFill>
              </a:rPr>
              <a:t>STATISTICALLY SIG DIFFERENCES </a:t>
            </a:r>
          </a:p>
          <a:p>
            <a:pPr lvl="1"/>
            <a:r>
              <a:rPr lang="en-US" dirty="0">
                <a:solidFill>
                  <a:schemeClr val="accent5">
                    <a:lumMod val="50000"/>
                  </a:schemeClr>
                </a:solidFill>
              </a:rPr>
              <a:t>B/L vs unilateral RT to primary site: </a:t>
            </a:r>
            <a:r>
              <a:rPr lang="en-US" b="1" dirty="0">
                <a:solidFill>
                  <a:schemeClr val="accent5">
                    <a:lumMod val="50000"/>
                  </a:schemeClr>
                </a:solidFill>
              </a:rPr>
              <a:t>STATISTICALLY SIG DIFFERENCES </a:t>
            </a:r>
          </a:p>
          <a:p>
            <a:r>
              <a:rPr lang="en-US" dirty="0">
                <a:solidFill>
                  <a:schemeClr val="accent5">
                    <a:lumMod val="50000"/>
                  </a:schemeClr>
                </a:solidFill>
              </a:rPr>
              <a:t>Tumor site: </a:t>
            </a:r>
            <a:r>
              <a:rPr lang="en-US" b="1" dirty="0">
                <a:solidFill>
                  <a:schemeClr val="accent5">
                    <a:lumMod val="50000"/>
                  </a:schemeClr>
                </a:solidFill>
              </a:rPr>
              <a:t>STATISTICALLY SIG DIFFERENCES </a:t>
            </a:r>
            <a:r>
              <a:rPr lang="en-US" dirty="0">
                <a:solidFill>
                  <a:schemeClr val="accent5">
                    <a:lumMod val="50000"/>
                  </a:schemeClr>
                </a:solidFill>
              </a:rPr>
              <a:t>Oropharynx and Oral Cavity greater decrease in salivary flow than larynx (*smaller volume). </a:t>
            </a:r>
          </a:p>
          <a:p>
            <a:r>
              <a:rPr lang="en-US" dirty="0">
                <a:solidFill>
                  <a:schemeClr val="accent5">
                    <a:lumMod val="50000"/>
                  </a:schemeClr>
                </a:solidFill>
              </a:rPr>
              <a:t>Chemotherapy/No chemotherapy:</a:t>
            </a:r>
          </a:p>
          <a:p>
            <a:pPr lvl="1"/>
            <a:r>
              <a:rPr lang="en-US" dirty="0">
                <a:solidFill>
                  <a:schemeClr val="accent5">
                    <a:lumMod val="50000"/>
                  </a:schemeClr>
                </a:solidFill>
              </a:rPr>
              <a:t>Biologics </a:t>
            </a:r>
            <a:r>
              <a:rPr lang="en-US" b="1" dirty="0">
                <a:solidFill>
                  <a:schemeClr val="accent5">
                    <a:lumMod val="50000"/>
                  </a:schemeClr>
                </a:solidFill>
              </a:rPr>
              <a:t>NO STATISTICALLY SIG DIFFERENCES</a:t>
            </a:r>
            <a:endParaRPr lang="en-US" dirty="0">
              <a:solidFill>
                <a:schemeClr val="accent5">
                  <a:lumMod val="50000"/>
                </a:schemeClr>
              </a:solidFill>
            </a:endParaRPr>
          </a:p>
          <a:p>
            <a:pPr lvl="1"/>
            <a:r>
              <a:rPr lang="en-US" dirty="0">
                <a:solidFill>
                  <a:schemeClr val="accent5">
                    <a:lumMod val="50000"/>
                  </a:schemeClr>
                </a:solidFill>
              </a:rPr>
              <a:t>Conventional chemotherapy (348): </a:t>
            </a:r>
            <a:r>
              <a:rPr lang="en-US" b="1" dirty="0">
                <a:solidFill>
                  <a:schemeClr val="accent5">
                    <a:lumMod val="50000"/>
                  </a:schemeClr>
                </a:solidFill>
              </a:rPr>
              <a:t>STATISTICALLY SIG DIFFERENCES Radio sensitizer </a:t>
            </a:r>
            <a:r>
              <a:rPr lang="en-US" b="1" dirty="0" err="1">
                <a:solidFill>
                  <a:schemeClr val="accent5">
                    <a:lumMod val="50000"/>
                  </a:schemeClr>
                </a:solidFill>
              </a:rPr>
              <a:t>ie</a:t>
            </a:r>
            <a:r>
              <a:rPr lang="en-US" b="1" dirty="0">
                <a:solidFill>
                  <a:schemeClr val="accent5">
                    <a:lumMod val="50000"/>
                  </a:schemeClr>
                </a:solidFill>
              </a:rPr>
              <a:t> biologically more effective OR  Cancers with Chemo are usually More advanced stage and larger volume </a:t>
            </a:r>
          </a:p>
          <a:p>
            <a:pPr lvl="1"/>
            <a:r>
              <a:rPr lang="en-US" dirty="0">
                <a:solidFill>
                  <a:schemeClr val="accent5">
                    <a:lumMod val="50000"/>
                  </a:schemeClr>
                </a:solidFill>
              </a:rPr>
              <a:t>Also followed with partial recovery from 6mo to 18mo</a:t>
            </a:r>
          </a:p>
        </p:txBody>
      </p:sp>
    </p:spTree>
    <p:extLst>
      <p:ext uri="{BB962C8B-B14F-4D97-AF65-F5344CB8AC3E}">
        <p14:creationId xmlns:p14="http://schemas.microsoft.com/office/powerpoint/2010/main" val="730990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6CB66F-5640-274C-8218-F6C017BD2196}"/>
              </a:ext>
            </a:extLst>
          </p:cNvPr>
          <p:cNvSpPr>
            <a:spLocks noGrp="1"/>
          </p:cNvSpPr>
          <p:nvPr>
            <p:ph idx="1"/>
          </p:nvPr>
        </p:nvSpPr>
        <p:spPr/>
        <p:txBody>
          <a:bodyPr>
            <a:normAutofit lnSpcReduction="10000"/>
          </a:bodyPr>
          <a:lstStyle/>
          <a:p>
            <a:pPr marL="0" indent="0">
              <a:buNone/>
            </a:pPr>
            <a:endParaRPr lang="en-US" dirty="0">
              <a:solidFill>
                <a:srgbClr val="002060"/>
              </a:solidFill>
            </a:endParaRPr>
          </a:p>
          <a:p>
            <a:r>
              <a:rPr lang="en-US" sz="3200" dirty="0">
                <a:solidFill>
                  <a:srgbClr val="002060"/>
                </a:solidFill>
              </a:rPr>
              <a:t>RT dose is directly correlated to salivary flow</a:t>
            </a:r>
          </a:p>
          <a:p>
            <a:r>
              <a:rPr lang="en-US" sz="3200" dirty="0">
                <a:solidFill>
                  <a:srgbClr val="002060"/>
                </a:solidFill>
              </a:rPr>
              <a:t>Attempt to maintain average dose delivered to salivary glands to 20 </a:t>
            </a:r>
            <a:r>
              <a:rPr lang="en-US" sz="3200" dirty="0" err="1">
                <a:solidFill>
                  <a:srgbClr val="002060"/>
                </a:solidFill>
              </a:rPr>
              <a:t>Gy</a:t>
            </a:r>
            <a:r>
              <a:rPr lang="en-US" sz="3200" dirty="0">
                <a:solidFill>
                  <a:srgbClr val="002060"/>
                </a:solidFill>
              </a:rPr>
              <a:t> or below</a:t>
            </a:r>
            <a:r>
              <a:rPr lang="en-US" sz="3200" dirty="0"/>
              <a:t> </a:t>
            </a:r>
          </a:p>
          <a:p>
            <a:r>
              <a:rPr lang="en-US" sz="3200" dirty="0">
                <a:solidFill>
                  <a:srgbClr val="002060"/>
                </a:solidFill>
              </a:rPr>
              <a:t>Salivary flow initially decreases with a partial recovery by 18 months</a:t>
            </a:r>
          </a:p>
          <a:p>
            <a:r>
              <a:rPr lang="en-US" sz="3200" dirty="0">
                <a:solidFill>
                  <a:srgbClr val="002060"/>
                </a:solidFill>
              </a:rPr>
              <a:t>Salivary flow impacts the QoL of patients undergoing RT</a:t>
            </a:r>
          </a:p>
          <a:p>
            <a:r>
              <a:rPr lang="en-US" sz="3200" dirty="0">
                <a:solidFill>
                  <a:srgbClr val="002060"/>
                </a:solidFill>
              </a:rPr>
              <a:t>QoL measures significantly improve BUT not a return to baseline</a:t>
            </a:r>
            <a:endParaRPr lang="en-US" sz="3200" dirty="0"/>
          </a:p>
        </p:txBody>
      </p:sp>
      <p:sp>
        <p:nvSpPr>
          <p:cNvPr id="3" name="Title 2">
            <a:extLst>
              <a:ext uri="{FF2B5EF4-FFF2-40B4-BE49-F238E27FC236}">
                <a16:creationId xmlns:a16="http://schemas.microsoft.com/office/drawing/2014/main" id="{0CB0A45E-8A2B-C04A-AACC-3E4A9EE48588}"/>
              </a:ext>
            </a:extLst>
          </p:cNvPr>
          <p:cNvSpPr>
            <a:spLocks noGrp="1"/>
          </p:cNvSpPr>
          <p:nvPr>
            <p:ph type="title"/>
          </p:nvPr>
        </p:nvSpPr>
        <p:spPr>
          <a:xfrm>
            <a:off x="838200" y="365125"/>
            <a:ext cx="10515600" cy="1325563"/>
          </a:xfrm>
        </p:spPr>
        <p:txBody>
          <a:bodyPr/>
          <a:lstStyle/>
          <a:p>
            <a:r>
              <a:rPr lang="en-US" dirty="0">
                <a:solidFill>
                  <a:srgbClr val="C00000"/>
                </a:solidFill>
                <a:latin typeface="Calibri" panose="020F0502020204030204" pitchFamily="34" charset="0"/>
                <a:cs typeface="Calibri" panose="020F0502020204030204" pitchFamily="34" charset="0"/>
              </a:rPr>
              <a:t>Salivary Hypofunction </a:t>
            </a:r>
            <a:r>
              <a:rPr lang="en-US" b="1" dirty="0">
                <a:solidFill>
                  <a:srgbClr val="C00000"/>
                </a:solidFill>
                <a:latin typeface="Calibri" panose="020F0502020204030204" pitchFamily="34" charset="0"/>
                <a:cs typeface="Calibri" panose="020F0502020204030204" pitchFamily="34" charset="0"/>
              </a:rPr>
              <a:t>Conclusions</a:t>
            </a:r>
          </a:p>
        </p:txBody>
      </p:sp>
    </p:spTree>
    <p:extLst>
      <p:ext uri="{BB962C8B-B14F-4D97-AF65-F5344CB8AC3E}">
        <p14:creationId xmlns:p14="http://schemas.microsoft.com/office/powerpoint/2010/main" val="2957064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1F0D-A30A-43C5-9799-E9CD4617C3E3}"/>
              </a:ext>
            </a:extLst>
          </p:cNvPr>
          <p:cNvSpPr>
            <a:spLocks noGrp="1"/>
          </p:cNvSpPr>
          <p:nvPr>
            <p:ph type="title"/>
          </p:nvPr>
        </p:nvSpPr>
        <p:spPr/>
        <p:txBody>
          <a:bodyPr/>
          <a:lstStyle/>
          <a:p>
            <a:r>
              <a:rPr lang="en-US" dirty="0">
                <a:solidFill>
                  <a:srgbClr val="C00000"/>
                </a:solidFill>
                <a:latin typeface="Calibri" panose="020F0502020204030204" pitchFamily="34" charset="0"/>
                <a:cs typeface="Calibri" panose="020F0502020204030204" pitchFamily="34" charset="0"/>
              </a:rPr>
              <a:t>Definition of Daily Oral Hygiene Compliance</a:t>
            </a:r>
          </a:p>
        </p:txBody>
      </p:sp>
      <p:pic>
        <p:nvPicPr>
          <p:cNvPr id="1026" name="Picture 2" descr="Image result for toothbrush">
            <a:hlinkClick r:id="rId2"/>
            <a:extLst>
              <a:ext uri="{FF2B5EF4-FFF2-40B4-BE49-F238E27FC236}">
                <a16:creationId xmlns:a16="http://schemas.microsoft.com/office/drawing/2014/main" id="{80BF2CCF-0E38-445A-9091-57746E564A4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21822" y="2393371"/>
            <a:ext cx="3177525" cy="15299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oothbrush">
            <a:hlinkClick r:id="rId2"/>
            <a:extLst>
              <a:ext uri="{FF2B5EF4-FFF2-40B4-BE49-F238E27FC236}">
                <a16:creationId xmlns:a16="http://schemas.microsoft.com/office/drawing/2014/main" id="{AFCE61B0-E756-4713-89A7-6A4313AA5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915" y="4426382"/>
            <a:ext cx="3175432" cy="15299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logo&#10;&#10;Description generated with high confidence">
            <a:extLst>
              <a:ext uri="{FF2B5EF4-FFF2-40B4-BE49-F238E27FC236}">
                <a16:creationId xmlns:a16="http://schemas.microsoft.com/office/drawing/2014/main" id="{317B6B7D-B232-4A7A-B0CC-B4EDA61948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1765" y="2832751"/>
            <a:ext cx="2181078" cy="2181078"/>
          </a:xfrm>
          <a:prstGeom prst="rect">
            <a:avLst/>
          </a:prstGeom>
        </p:spPr>
      </p:pic>
      <p:sp>
        <p:nvSpPr>
          <p:cNvPr id="6" name="Rectangle 5">
            <a:extLst>
              <a:ext uri="{FF2B5EF4-FFF2-40B4-BE49-F238E27FC236}">
                <a16:creationId xmlns:a16="http://schemas.microsoft.com/office/drawing/2014/main" id="{6DD2723B-CB40-4535-875D-1DA4BE6FF2AD}"/>
              </a:ext>
            </a:extLst>
          </p:cNvPr>
          <p:cNvSpPr/>
          <p:nvPr/>
        </p:nvSpPr>
        <p:spPr>
          <a:xfrm flipV="1">
            <a:off x="4970693" y="3138460"/>
            <a:ext cx="1354001" cy="1569660"/>
          </a:xfrm>
          <a:prstGeom prst="rect">
            <a:avLst/>
          </a:prstGeom>
        </p:spPr>
        <p:txBody>
          <a:bodyPr wrap="square">
            <a:spAutoFit/>
          </a:bodyPr>
          <a:lstStyle/>
          <a:p>
            <a:r>
              <a:rPr lang="en-US" sz="9600" dirty="0"/>
              <a:t>+</a:t>
            </a:r>
          </a:p>
        </p:txBody>
      </p:sp>
    </p:spTree>
    <p:extLst>
      <p:ext uri="{BB962C8B-B14F-4D97-AF65-F5344CB8AC3E}">
        <p14:creationId xmlns:p14="http://schemas.microsoft.com/office/powerpoint/2010/main" val="2377466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BAA42-AF3A-467A-A84A-E952D92D1190}"/>
              </a:ext>
            </a:extLst>
          </p:cNvPr>
          <p:cNvSpPr>
            <a:spLocks noGrp="1"/>
          </p:cNvSpPr>
          <p:nvPr>
            <p:ph type="title"/>
          </p:nvPr>
        </p:nvSpPr>
        <p:spPr>
          <a:xfrm>
            <a:off x="617133" y="199872"/>
            <a:ext cx="10515600" cy="1325563"/>
          </a:xfrm>
        </p:spPr>
        <p:txBody>
          <a:bodyPr/>
          <a:lstStyle/>
          <a:p>
            <a:r>
              <a:rPr lang="en-US" dirty="0">
                <a:latin typeface="Calibri" panose="020F0502020204030204" pitchFamily="34" charset="0"/>
                <a:cs typeface="Calibri" panose="020F0502020204030204" pitchFamily="34" charset="0"/>
              </a:rPr>
              <a:t>Definition of Daily Fluoride Compliance</a:t>
            </a:r>
          </a:p>
        </p:txBody>
      </p:sp>
      <p:pic>
        <p:nvPicPr>
          <p:cNvPr id="2050" name="Picture 2" descr="Image result for topical fluoride prescription clipart">
            <a:hlinkClick r:id="rId2"/>
            <a:extLst>
              <a:ext uri="{FF2B5EF4-FFF2-40B4-BE49-F238E27FC236}">
                <a16:creationId xmlns:a16="http://schemas.microsoft.com/office/drawing/2014/main" id="{AE7A770E-B6DA-49C0-94A6-E95F5D0A46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46331" y="3029527"/>
            <a:ext cx="3794079" cy="18267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277A8D-DF89-488A-9BA2-382772A24C49}"/>
              </a:ext>
            </a:extLst>
          </p:cNvPr>
          <p:cNvSpPr txBox="1"/>
          <p:nvPr/>
        </p:nvSpPr>
        <p:spPr>
          <a:xfrm>
            <a:off x="5040410" y="3429000"/>
            <a:ext cx="1669047" cy="1569660"/>
          </a:xfrm>
          <a:prstGeom prst="rect">
            <a:avLst/>
          </a:prstGeom>
          <a:noFill/>
        </p:spPr>
        <p:txBody>
          <a:bodyPr wrap="none" rtlCol="0">
            <a:spAutoFit/>
          </a:bodyPr>
          <a:lstStyle/>
          <a:p>
            <a:r>
              <a:rPr lang="en-US" sz="9600" dirty="0"/>
              <a:t>OR</a:t>
            </a:r>
          </a:p>
        </p:txBody>
      </p:sp>
      <p:pic>
        <p:nvPicPr>
          <p:cNvPr id="7" name="Picture 6">
            <a:extLst>
              <a:ext uri="{FF2B5EF4-FFF2-40B4-BE49-F238E27FC236}">
                <a16:creationId xmlns:a16="http://schemas.microsoft.com/office/drawing/2014/main" id="{83329D9F-F6AA-419F-BDAF-82DD9477A47D}"/>
              </a:ext>
            </a:extLst>
          </p:cNvPr>
          <p:cNvPicPr>
            <a:picLocks noChangeAspect="1"/>
          </p:cNvPicPr>
          <p:nvPr/>
        </p:nvPicPr>
        <p:blipFill>
          <a:blip r:embed="rId4"/>
          <a:stretch>
            <a:fillRect/>
          </a:stretch>
        </p:blipFill>
        <p:spPr>
          <a:xfrm rot="10800000">
            <a:off x="7151592" y="2059812"/>
            <a:ext cx="4543021" cy="3447121"/>
          </a:xfrm>
          <a:prstGeom prst="rect">
            <a:avLst/>
          </a:prstGeom>
          <a:noFill/>
        </p:spPr>
      </p:pic>
    </p:spTree>
    <p:extLst>
      <p:ext uri="{BB962C8B-B14F-4D97-AF65-F5344CB8AC3E}">
        <p14:creationId xmlns:p14="http://schemas.microsoft.com/office/powerpoint/2010/main" val="505015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7C15D-2AAD-4A19-9B79-6E0EE7F845B3}"/>
              </a:ext>
            </a:extLst>
          </p:cNvPr>
          <p:cNvSpPr>
            <a:spLocks noGrp="1"/>
          </p:cNvSpPr>
          <p:nvPr>
            <p:ph type="title"/>
          </p:nvPr>
        </p:nvSpPr>
        <p:spPr>
          <a:xfrm>
            <a:off x="573795" y="89703"/>
            <a:ext cx="10515600" cy="1325563"/>
          </a:xfrm>
        </p:spPr>
        <p:txBody>
          <a:bodyPr/>
          <a:lstStyle/>
          <a:p>
            <a:r>
              <a:rPr lang="en-US" dirty="0">
                <a:solidFill>
                  <a:srgbClr val="C00000"/>
                </a:solidFill>
                <a:latin typeface="+mn-lt"/>
              </a:rPr>
              <a:t>Compliance by Site</a:t>
            </a:r>
          </a:p>
        </p:txBody>
      </p:sp>
      <p:graphicFrame>
        <p:nvGraphicFramePr>
          <p:cNvPr id="4" name="Content Placeholder 3">
            <a:extLst>
              <a:ext uri="{FF2B5EF4-FFF2-40B4-BE49-F238E27FC236}">
                <a16:creationId xmlns:a16="http://schemas.microsoft.com/office/drawing/2014/main" id="{9BB55D39-AC77-48F1-AB47-07012ECD27A9}"/>
              </a:ext>
            </a:extLst>
          </p:cNvPr>
          <p:cNvGraphicFramePr>
            <a:graphicFrameLocks noGrp="1"/>
          </p:cNvGraphicFramePr>
          <p:nvPr>
            <p:ph idx="1"/>
          </p:nvPr>
        </p:nvGraphicFramePr>
        <p:xfrm>
          <a:off x="573795" y="1178805"/>
          <a:ext cx="10927815" cy="5486400"/>
        </p:xfrm>
        <a:graphic>
          <a:graphicData uri="http://schemas.openxmlformats.org/drawingml/2006/table">
            <a:tbl>
              <a:tblPr firstRow="1" firstCol="1" bandRow="1">
                <a:tableStyleId>{5C22544A-7EE6-4342-B048-85BDC9FD1C3A}</a:tableStyleId>
              </a:tblPr>
              <a:tblGrid>
                <a:gridCol w="2556891">
                  <a:extLst>
                    <a:ext uri="{9D8B030D-6E8A-4147-A177-3AD203B41FA5}">
                      <a16:colId xmlns:a16="http://schemas.microsoft.com/office/drawing/2014/main" val="1018417391"/>
                    </a:ext>
                  </a:extLst>
                </a:gridCol>
                <a:gridCol w="1457806">
                  <a:extLst>
                    <a:ext uri="{9D8B030D-6E8A-4147-A177-3AD203B41FA5}">
                      <a16:colId xmlns:a16="http://schemas.microsoft.com/office/drawing/2014/main" val="2541415137"/>
                    </a:ext>
                  </a:extLst>
                </a:gridCol>
                <a:gridCol w="1205670">
                  <a:extLst>
                    <a:ext uri="{9D8B030D-6E8A-4147-A177-3AD203B41FA5}">
                      <a16:colId xmlns:a16="http://schemas.microsoft.com/office/drawing/2014/main" val="4290390792"/>
                    </a:ext>
                  </a:extLst>
                </a:gridCol>
                <a:gridCol w="1164410">
                  <a:extLst>
                    <a:ext uri="{9D8B030D-6E8A-4147-A177-3AD203B41FA5}">
                      <a16:colId xmlns:a16="http://schemas.microsoft.com/office/drawing/2014/main" val="284204563"/>
                    </a:ext>
                  </a:extLst>
                </a:gridCol>
                <a:gridCol w="1144928">
                  <a:extLst>
                    <a:ext uri="{9D8B030D-6E8A-4147-A177-3AD203B41FA5}">
                      <a16:colId xmlns:a16="http://schemas.microsoft.com/office/drawing/2014/main" val="3131367246"/>
                    </a:ext>
                  </a:extLst>
                </a:gridCol>
                <a:gridCol w="1134613">
                  <a:extLst>
                    <a:ext uri="{9D8B030D-6E8A-4147-A177-3AD203B41FA5}">
                      <a16:colId xmlns:a16="http://schemas.microsoft.com/office/drawing/2014/main" val="2102439927"/>
                    </a:ext>
                  </a:extLst>
                </a:gridCol>
                <a:gridCol w="1134613">
                  <a:extLst>
                    <a:ext uri="{9D8B030D-6E8A-4147-A177-3AD203B41FA5}">
                      <a16:colId xmlns:a16="http://schemas.microsoft.com/office/drawing/2014/main" val="177416510"/>
                    </a:ext>
                  </a:extLst>
                </a:gridCol>
                <a:gridCol w="1128884">
                  <a:extLst>
                    <a:ext uri="{9D8B030D-6E8A-4147-A177-3AD203B41FA5}">
                      <a16:colId xmlns:a16="http://schemas.microsoft.com/office/drawing/2014/main" val="1216847020"/>
                    </a:ext>
                  </a:extLst>
                </a:gridCol>
              </a:tblGrid>
              <a:tr h="379594">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gn="l">
                        <a:lnSpc>
                          <a:spcPct val="107000"/>
                        </a:lnSpc>
                        <a:spcBef>
                          <a:spcPts val="0"/>
                        </a:spcBef>
                        <a:spcAft>
                          <a:spcPts val="0"/>
                        </a:spcAft>
                      </a:pPr>
                      <a:r>
                        <a:rPr lang="en-US" sz="1800" dirty="0">
                          <a:effectLst/>
                        </a:rPr>
                        <a:t>All Sites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dirty="0">
                          <a:effectLst/>
                        </a:rPr>
                        <a:t>BWH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dirty="0">
                          <a:effectLst/>
                        </a:rPr>
                        <a:t>CMC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dirty="0">
                          <a:effectLst/>
                        </a:rPr>
                        <a:t>UNC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dirty="0">
                          <a:effectLst/>
                        </a:rPr>
                        <a:t>NYU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dirty="0">
                          <a:effectLst/>
                        </a:rPr>
                        <a:t>UConn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dirty="0">
                          <a:effectLst/>
                        </a:rPr>
                        <a:t>UPenn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extLst>
                  <a:ext uri="{0D108BD9-81ED-4DB2-BD59-A6C34878D82A}">
                    <a16:rowId xmlns:a16="http://schemas.microsoft.com/office/drawing/2014/main" val="1381561731"/>
                  </a:ext>
                </a:extLst>
              </a:tr>
              <a:tr h="379594">
                <a:tc>
                  <a:txBody>
                    <a:bodyPr/>
                    <a:lstStyle/>
                    <a:p>
                      <a:pPr marL="104775" marR="0" indent="-104775">
                        <a:lnSpc>
                          <a:spcPct val="107000"/>
                        </a:lnSpc>
                        <a:spcBef>
                          <a:spcPts val="0"/>
                        </a:spcBef>
                        <a:spcAft>
                          <a:spcPts val="0"/>
                        </a:spcAft>
                      </a:pPr>
                      <a:r>
                        <a:rPr lang="en-US" sz="1800" dirty="0">
                          <a:effectLst/>
                        </a:rPr>
                        <a:t>OH Compliant - 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gn="l">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extLst>
                  <a:ext uri="{0D108BD9-81ED-4DB2-BD59-A6C34878D82A}">
                    <a16:rowId xmlns:a16="http://schemas.microsoft.com/office/drawing/2014/main" val="3389031075"/>
                  </a:ext>
                </a:extLst>
              </a:tr>
              <a:tr h="345009">
                <a:tc>
                  <a:txBody>
                    <a:bodyPr/>
                    <a:lstStyle/>
                    <a:p>
                      <a:pPr marL="0" marR="0">
                        <a:lnSpc>
                          <a:spcPct val="107000"/>
                        </a:lnSpc>
                        <a:spcBef>
                          <a:spcPts val="0"/>
                        </a:spcBef>
                        <a:spcAft>
                          <a:spcPts val="0"/>
                        </a:spcAft>
                      </a:pPr>
                      <a:r>
                        <a:rPr lang="en-US" sz="1800">
                          <a:effectLst/>
                        </a:rPr>
                        <a:t>   Baseline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gn="l">
                        <a:spcBef>
                          <a:spcPts val="180"/>
                        </a:spcBef>
                        <a:spcAft>
                          <a:spcPts val="180"/>
                        </a:spcAft>
                      </a:pPr>
                      <a:r>
                        <a:rPr lang="en-US" sz="1800">
                          <a:effectLst/>
                        </a:rPr>
                        <a:t>242 (42%)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dirty="0">
                          <a:effectLst/>
                        </a:rPr>
                        <a:t>66 (42%)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53 (51%)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7 (23%)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34 (42%)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14 (26%)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68 (47%)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extLst>
                  <a:ext uri="{0D108BD9-81ED-4DB2-BD59-A6C34878D82A}">
                    <a16:rowId xmlns:a16="http://schemas.microsoft.com/office/drawing/2014/main" val="3837941677"/>
                  </a:ext>
                </a:extLst>
              </a:tr>
              <a:tr h="345009">
                <a:tc>
                  <a:txBody>
                    <a:bodyPr/>
                    <a:lstStyle/>
                    <a:p>
                      <a:pPr marL="0" marR="0">
                        <a:lnSpc>
                          <a:spcPct val="107000"/>
                        </a:lnSpc>
                        <a:spcBef>
                          <a:spcPts val="0"/>
                        </a:spcBef>
                        <a:spcAft>
                          <a:spcPts val="0"/>
                        </a:spcAft>
                      </a:pPr>
                      <a:r>
                        <a:rPr lang="en-US" sz="1800" dirty="0">
                          <a:effectLst/>
                        </a:rPr>
                        <a:t>   6 Months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gn="l">
                        <a:lnSpc>
                          <a:spcPct val="107000"/>
                        </a:lnSpc>
                        <a:spcBef>
                          <a:spcPts val="0"/>
                        </a:spcBef>
                        <a:spcAft>
                          <a:spcPts val="0"/>
                        </a:spcAft>
                      </a:pPr>
                      <a:r>
                        <a:rPr lang="en-US" sz="1800">
                          <a:effectLst/>
                        </a:rPr>
                        <a:t>234 (49%)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67 (53%)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42 (56%)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9 (30%)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25 (40%)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16 (34%)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75 (57%)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extLst>
                  <a:ext uri="{0D108BD9-81ED-4DB2-BD59-A6C34878D82A}">
                    <a16:rowId xmlns:a16="http://schemas.microsoft.com/office/drawing/2014/main" val="1882452378"/>
                  </a:ext>
                </a:extLst>
              </a:tr>
              <a:tr h="345009">
                <a:tc>
                  <a:txBody>
                    <a:bodyPr/>
                    <a:lstStyle/>
                    <a:p>
                      <a:pPr marL="0" marR="0">
                        <a:lnSpc>
                          <a:spcPct val="107000"/>
                        </a:lnSpc>
                        <a:spcBef>
                          <a:spcPts val="0"/>
                        </a:spcBef>
                        <a:spcAft>
                          <a:spcPts val="0"/>
                        </a:spcAft>
                      </a:pPr>
                      <a:r>
                        <a:rPr lang="en-US" sz="1800">
                          <a:effectLst/>
                        </a:rPr>
                        <a:t>   12 Months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gn="l">
                        <a:lnSpc>
                          <a:spcPct val="107000"/>
                        </a:lnSpc>
                        <a:spcBef>
                          <a:spcPts val="0"/>
                        </a:spcBef>
                        <a:spcAft>
                          <a:spcPts val="0"/>
                        </a:spcAft>
                      </a:pPr>
                      <a:r>
                        <a:rPr lang="en-US" sz="1800">
                          <a:effectLst/>
                        </a:rPr>
                        <a:t>201 (49%)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62 (54%)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32 (53%)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9 (36%)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32 (53%)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12 (29%)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54 (50%)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extLst>
                  <a:ext uri="{0D108BD9-81ED-4DB2-BD59-A6C34878D82A}">
                    <a16:rowId xmlns:a16="http://schemas.microsoft.com/office/drawing/2014/main" val="1087827387"/>
                  </a:ext>
                </a:extLst>
              </a:tr>
              <a:tr h="345009">
                <a:tc>
                  <a:txBody>
                    <a:bodyPr/>
                    <a:lstStyle/>
                    <a:p>
                      <a:pPr marL="0" marR="0">
                        <a:lnSpc>
                          <a:spcPct val="107000"/>
                        </a:lnSpc>
                        <a:spcBef>
                          <a:spcPts val="0"/>
                        </a:spcBef>
                        <a:spcAft>
                          <a:spcPts val="0"/>
                        </a:spcAft>
                      </a:pPr>
                      <a:r>
                        <a:rPr lang="en-US" sz="1800">
                          <a:effectLst/>
                        </a:rPr>
                        <a:t>   18 Months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gn="l">
                        <a:lnSpc>
                          <a:spcPct val="107000"/>
                        </a:lnSpc>
                        <a:spcBef>
                          <a:spcPts val="0"/>
                        </a:spcBef>
                        <a:spcAft>
                          <a:spcPts val="0"/>
                        </a:spcAft>
                      </a:pPr>
                      <a:r>
                        <a:rPr lang="en-US" sz="1800">
                          <a:effectLst/>
                        </a:rPr>
                        <a:t>166 (50%)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55 (56%)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25 (52%)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5 (38%)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20 (43%)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11 (30%)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50 (57%)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extLst>
                  <a:ext uri="{0D108BD9-81ED-4DB2-BD59-A6C34878D82A}">
                    <a16:rowId xmlns:a16="http://schemas.microsoft.com/office/drawing/2014/main" val="4078776290"/>
                  </a:ext>
                </a:extLst>
              </a:tr>
              <a:tr h="345009">
                <a:tc>
                  <a:txBody>
                    <a:bodyPr/>
                    <a:lstStyle/>
                    <a:p>
                      <a:pPr marL="0" marR="0">
                        <a:lnSpc>
                          <a:spcPct val="107000"/>
                        </a:lnSpc>
                        <a:spcBef>
                          <a:spcPts val="0"/>
                        </a:spcBef>
                        <a:spcAft>
                          <a:spcPts val="0"/>
                        </a:spcAft>
                      </a:pPr>
                      <a:r>
                        <a:rPr lang="en-US" sz="1800">
                          <a:effectLst/>
                        </a:rPr>
                        <a:t>   24 Months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gn="l">
                        <a:lnSpc>
                          <a:spcPct val="107000"/>
                        </a:lnSpc>
                        <a:spcBef>
                          <a:spcPts val="0"/>
                        </a:spcBef>
                        <a:spcAft>
                          <a:spcPts val="0"/>
                        </a:spcAft>
                      </a:pPr>
                      <a:r>
                        <a:rPr lang="en-US" sz="1800">
                          <a:effectLst/>
                        </a:rPr>
                        <a:t>141 (49%)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48 (61%)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20 (45%)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1 (100%)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16 (46%)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6 (18%)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50 (54%)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extLst>
                  <a:ext uri="{0D108BD9-81ED-4DB2-BD59-A6C34878D82A}">
                    <a16:rowId xmlns:a16="http://schemas.microsoft.com/office/drawing/2014/main" val="649864843"/>
                  </a:ext>
                </a:extLst>
              </a:tr>
              <a:tr h="345009">
                <a:tc>
                  <a:txBody>
                    <a:bodyPr/>
                    <a:lstStyle/>
                    <a:p>
                      <a:pPr marL="104775" marR="0" indent="-104775">
                        <a:lnSpc>
                          <a:spcPct val="107000"/>
                        </a:lnSpc>
                        <a:spcBef>
                          <a:spcPts val="0"/>
                        </a:spcBef>
                        <a:spcAft>
                          <a:spcPts val="0"/>
                        </a:spcAft>
                      </a:pPr>
                      <a:r>
                        <a:rPr lang="en-US" sz="1800" dirty="0">
                          <a:effectLst/>
                        </a:rPr>
                        <a:t>   </a:t>
                      </a:r>
                      <a:r>
                        <a:rPr lang="en-US" sz="1800" b="1" i="1" dirty="0">
                          <a:effectLst/>
                        </a:rPr>
                        <a:t>During All F/U Visits</a:t>
                      </a: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gn="l">
                        <a:lnSpc>
                          <a:spcPct val="107000"/>
                        </a:lnSpc>
                        <a:spcBef>
                          <a:spcPts val="0"/>
                        </a:spcBef>
                        <a:spcAft>
                          <a:spcPts val="0"/>
                        </a:spcAft>
                      </a:pPr>
                      <a:r>
                        <a:rPr lang="en-US" sz="1800">
                          <a:effectLst/>
                        </a:rPr>
                        <a:t>182 (35%)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55 (38%)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25 (31%)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9 (30%)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25 (35%)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dirty="0">
                          <a:effectLst/>
                        </a:rPr>
                        <a:t>8 (17%)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dirty="0">
                          <a:effectLst/>
                        </a:rPr>
                        <a:t>60 (43%)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extLst>
                  <a:ext uri="{0D108BD9-81ED-4DB2-BD59-A6C34878D82A}">
                    <a16:rowId xmlns:a16="http://schemas.microsoft.com/office/drawing/2014/main" val="1982857878"/>
                  </a:ext>
                </a:extLst>
              </a:tr>
              <a:tr h="379594">
                <a:tc>
                  <a:txBody>
                    <a:bodyPr/>
                    <a:lstStyle/>
                    <a:p>
                      <a:pPr marL="104775" marR="0" indent="-104775">
                        <a:lnSpc>
                          <a:spcPct val="107000"/>
                        </a:lnSpc>
                        <a:spcBef>
                          <a:spcPts val="0"/>
                        </a:spcBef>
                        <a:spcAft>
                          <a:spcPts val="0"/>
                        </a:spcAft>
                      </a:pPr>
                      <a:r>
                        <a:rPr lang="en-US" sz="1800">
                          <a:effectLst/>
                        </a:rPr>
                        <a:t>FL Compliant - 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gn="l">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extLst>
                  <a:ext uri="{0D108BD9-81ED-4DB2-BD59-A6C34878D82A}">
                    <a16:rowId xmlns:a16="http://schemas.microsoft.com/office/drawing/2014/main" val="1273822588"/>
                  </a:ext>
                </a:extLst>
              </a:tr>
              <a:tr h="379594">
                <a:tc>
                  <a:txBody>
                    <a:bodyPr/>
                    <a:lstStyle/>
                    <a:p>
                      <a:pPr marL="0" marR="0">
                        <a:lnSpc>
                          <a:spcPct val="107000"/>
                        </a:lnSpc>
                        <a:spcBef>
                          <a:spcPts val="0"/>
                        </a:spcBef>
                        <a:spcAft>
                          <a:spcPts val="0"/>
                        </a:spcAft>
                      </a:pPr>
                      <a:r>
                        <a:rPr lang="en-US" sz="1800">
                          <a:effectLst/>
                        </a:rPr>
                        <a:t>   Baseline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gn="l">
                        <a:lnSpc>
                          <a:spcPct val="107000"/>
                        </a:lnSpc>
                        <a:spcBef>
                          <a:spcPts val="0"/>
                        </a:spcBef>
                        <a:spcAft>
                          <a:spcPts val="0"/>
                        </a:spcAft>
                      </a:pPr>
                      <a:r>
                        <a:rPr lang="en-US" sz="1800" dirty="0">
                          <a:effectLst/>
                        </a:rPr>
                        <a:t>156 (27%)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38 (24%)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25 (24%)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7 (23%)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8 (10%)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8 (15%)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70 (48%)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extLst>
                  <a:ext uri="{0D108BD9-81ED-4DB2-BD59-A6C34878D82A}">
                    <a16:rowId xmlns:a16="http://schemas.microsoft.com/office/drawing/2014/main" val="1719960264"/>
                  </a:ext>
                </a:extLst>
              </a:tr>
              <a:tr h="379594">
                <a:tc>
                  <a:txBody>
                    <a:bodyPr/>
                    <a:lstStyle/>
                    <a:p>
                      <a:pPr marL="0" marR="0">
                        <a:lnSpc>
                          <a:spcPct val="107000"/>
                        </a:lnSpc>
                        <a:spcBef>
                          <a:spcPts val="0"/>
                        </a:spcBef>
                        <a:spcAft>
                          <a:spcPts val="0"/>
                        </a:spcAft>
                      </a:pPr>
                      <a:r>
                        <a:rPr lang="en-US" sz="1800">
                          <a:effectLst/>
                        </a:rPr>
                        <a:t>   6 Months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gn="l">
                        <a:lnSpc>
                          <a:spcPct val="107000"/>
                        </a:lnSpc>
                        <a:spcBef>
                          <a:spcPts val="0"/>
                        </a:spcBef>
                        <a:spcAft>
                          <a:spcPts val="0"/>
                        </a:spcAft>
                      </a:pPr>
                      <a:r>
                        <a:rPr lang="en-US" sz="1800">
                          <a:effectLst/>
                        </a:rPr>
                        <a:t>229 (49%)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61 (48%)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32 (43%)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14 (47%)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20 (32%)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12 (26%)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90 (68%)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extLst>
                  <a:ext uri="{0D108BD9-81ED-4DB2-BD59-A6C34878D82A}">
                    <a16:rowId xmlns:a16="http://schemas.microsoft.com/office/drawing/2014/main" val="1066812436"/>
                  </a:ext>
                </a:extLst>
              </a:tr>
              <a:tr h="379594">
                <a:tc>
                  <a:txBody>
                    <a:bodyPr/>
                    <a:lstStyle/>
                    <a:p>
                      <a:pPr marL="0" marR="0">
                        <a:lnSpc>
                          <a:spcPct val="107000"/>
                        </a:lnSpc>
                        <a:spcBef>
                          <a:spcPts val="0"/>
                        </a:spcBef>
                        <a:spcAft>
                          <a:spcPts val="0"/>
                        </a:spcAft>
                      </a:pPr>
                      <a:r>
                        <a:rPr lang="en-US" sz="1800">
                          <a:effectLst/>
                        </a:rPr>
                        <a:t>   12 Months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gn="l">
                        <a:lnSpc>
                          <a:spcPct val="107000"/>
                        </a:lnSpc>
                        <a:spcBef>
                          <a:spcPts val="0"/>
                        </a:spcBef>
                        <a:spcAft>
                          <a:spcPts val="0"/>
                        </a:spcAft>
                      </a:pPr>
                      <a:r>
                        <a:rPr lang="en-US" sz="1800">
                          <a:effectLst/>
                        </a:rPr>
                        <a:t>205 (50%)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65 (57%)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24 (40%)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8 (32%)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21 (35%)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10 (25%)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77 (71%)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extLst>
                  <a:ext uri="{0D108BD9-81ED-4DB2-BD59-A6C34878D82A}">
                    <a16:rowId xmlns:a16="http://schemas.microsoft.com/office/drawing/2014/main" val="442501239"/>
                  </a:ext>
                </a:extLst>
              </a:tr>
              <a:tr h="379594">
                <a:tc>
                  <a:txBody>
                    <a:bodyPr/>
                    <a:lstStyle/>
                    <a:p>
                      <a:pPr marL="0" marR="0">
                        <a:lnSpc>
                          <a:spcPct val="107000"/>
                        </a:lnSpc>
                        <a:spcBef>
                          <a:spcPts val="0"/>
                        </a:spcBef>
                        <a:spcAft>
                          <a:spcPts val="0"/>
                        </a:spcAft>
                      </a:pPr>
                      <a:r>
                        <a:rPr lang="en-US" sz="1800">
                          <a:effectLst/>
                        </a:rPr>
                        <a:t>   18 Months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gn="l">
                        <a:lnSpc>
                          <a:spcPct val="107000"/>
                        </a:lnSpc>
                        <a:spcBef>
                          <a:spcPts val="0"/>
                        </a:spcBef>
                        <a:spcAft>
                          <a:spcPts val="0"/>
                        </a:spcAft>
                      </a:pPr>
                      <a:r>
                        <a:rPr lang="en-US" sz="1800">
                          <a:effectLst/>
                        </a:rPr>
                        <a:t>159 (48%)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54 (55%)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19 (40%)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5 (38%)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12 (28%)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9 (25%)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60 (69%)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extLst>
                  <a:ext uri="{0D108BD9-81ED-4DB2-BD59-A6C34878D82A}">
                    <a16:rowId xmlns:a16="http://schemas.microsoft.com/office/drawing/2014/main" val="964574082"/>
                  </a:ext>
                </a:extLst>
              </a:tr>
              <a:tr h="379594">
                <a:tc>
                  <a:txBody>
                    <a:bodyPr/>
                    <a:lstStyle/>
                    <a:p>
                      <a:pPr marL="0" marR="0">
                        <a:lnSpc>
                          <a:spcPct val="107000"/>
                        </a:lnSpc>
                        <a:spcBef>
                          <a:spcPts val="0"/>
                        </a:spcBef>
                        <a:spcAft>
                          <a:spcPts val="0"/>
                        </a:spcAft>
                      </a:pPr>
                      <a:r>
                        <a:rPr lang="en-US" sz="1800">
                          <a:effectLst/>
                        </a:rPr>
                        <a:t>   24 Months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gn="l">
                        <a:lnSpc>
                          <a:spcPct val="107000"/>
                        </a:lnSpc>
                        <a:spcBef>
                          <a:spcPts val="0"/>
                        </a:spcBef>
                        <a:spcAft>
                          <a:spcPts val="0"/>
                        </a:spcAft>
                      </a:pPr>
                      <a:r>
                        <a:rPr lang="en-US" sz="1800">
                          <a:effectLst/>
                        </a:rPr>
                        <a:t>143 (50%)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42 (53%)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21 (48%)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1 (100%)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5 (15%)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9 (26%)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65 (71%)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extLst>
                  <a:ext uri="{0D108BD9-81ED-4DB2-BD59-A6C34878D82A}">
                    <a16:rowId xmlns:a16="http://schemas.microsoft.com/office/drawing/2014/main" val="189229155"/>
                  </a:ext>
                </a:extLst>
              </a:tr>
              <a:tr h="379594">
                <a:tc>
                  <a:txBody>
                    <a:bodyPr/>
                    <a:lstStyle/>
                    <a:p>
                      <a:pPr marL="104775" marR="0" indent="-104775">
                        <a:lnSpc>
                          <a:spcPct val="107000"/>
                        </a:lnSpc>
                        <a:spcBef>
                          <a:spcPts val="0"/>
                        </a:spcBef>
                        <a:spcAft>
                          <a:spcPts val="0"/>
                        </a:spcAft>
                      </a:pPr>
                      <a:r>
                        <a:rPr lang="en-US" sz="1800" dirty="0">
                          <a:effectLst/>
                        </a:rPr>
                        <a:t>   </a:t>
                      </a:r>
                      <a:r>
                        <a:rPr lang="en-US" sz="1800" i="1" dirty="0">
                          <a:effectLst/>
                        </a:rPr>
                        <a:t>During All F/U Visits</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lgn="l">
                        <a:lnSpc>
                          <a:spcPct val="107000"/>
                        </a:lnSpc>
                        <a:spcBef>
                          <a:spcPts val="0"/>
                        </a:spcBef>
                        <a:spcAft>
                          <a:spcPts val="0"/>
                        </a:spcAft>
                      </a:pPr>
                      <a:r>
                        <a:rPr lang="en-US" sz="1800" dirty="0">
                          <a:effectLst/>
                        </a:rPr>
                        <a:t>167 (32%)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a:effectLst/>
                        </a:rPr>
                        <a:t>46 (32%)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dirty="0">
                          <a:effectLst/>
                        </a:rPr>
                        <a:t>17 (21%)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dirty="0">
                          <a:effectLst/>
                        </a:rPr>
                        <a:t>9 (30%)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dirty="0">
                          <a:effectLst/>
                        </a:rPr>
                        <a:t>12 (17%)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dirty="0">
                          <a:effectLst/>
                        </a:rPr>
                        <a:t>5 (10%)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tc>
                  <a:txBody>
                    <a:bodyPr/>
                    <a:lstStyle/>
                    <a:p>
                      <a:pPr marL="0" marR="0">
                        <a:spcBef>
                          <a:spcPts val="180"/>
                        </a:spcBef>
                        <a:spcAft>
                          <a:spcPts val="180"/>
                        </a:spcAft>
                      </a:pPr>
                      <a:r>
                        <a:rPr lang="en-US" sz="1800" dirty="0">
                          <a:effectLst/>
                        </a:rPr>
                        <a:t>78 (56%)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7080" marR="77080" marT="0" marB="0"/>
                </a:tc>
                <a:extLst>
                  <a:ext uri="{0D108BD9-81ED-4DB2-BD59-A6C34878D82A}">
                    <a16:rowId xmlns:a16="http://schemas.microsoft.com/office/drawing/2014/main" val="1845202816"/>
                  </a:ext>
                </a:extLst>
              </a:tr>
            </a:tbl>
          </a:graphicData>
        </a:graphic>
      </p:graphicFrame>
      <p:sp>
        <p:nvSpPr>
          <p:cNvPr id="3" name="Rectangle 2">
            <a:extLst>
              <a:ext uri="{FF2B5EF4-FFF2-40B4-BE49-F238E27FC236}">
                <a16:creationId xmlns:a16="http://schemas.microsoft.com/office/drawing/2014/main" id="{A4FE6695-B4D9-434F-811E-3D3D21560866}"/>
              </a:ext>
            </a:extLst>
          </p:cNvPr>
          <p:cNvSpPr/>
          <p:nvPr/>
        </p:nvSpPr>
        <p:spPr>
          <a:xfrm>
            <a:off x="9232135" y="3646583"/>
            <a:ext cx="1123721" cy="341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DED2446-0302-47F5-80A3-F4774542B417}"/>
              </a:ext>
            </a:extLst>
          </p:cNvPr>
          <p:cNvSpPr/>
          <p:nvPr/>
        </p:nvSpPr>
        <p:spPr>
          <a:xfrm>
            <a:off x="9232135" y="6288795"/>
            <a:ext cx="1123721" cy="341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9CB09D-0DFA-4EBC-837A-AE29E43CC9E4}"/>
              </a:ext>
            </a:extLst>
          </p:cNvPr>
          <p:cNvSpPr/>
          <p:nvPr/>
        </p:nvSpPr>
        <p:spPr>
          <a:xfrm>
            <a:off x="8086381" y="6288794"/>
            <a:ext cx="1145754" cy="341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3657600-25C3-4D02-8B8A-43422705C83B}"/>
              </a:ext>
            </a:extLst>
          </p:cNvPr>
          <p:cNvSpPr/>
          <p:nvPr/>
        </p:nvSpPr>
        <p:spPr>
          <a:xfrm>
            <a:off x="5794873" y="6288794"/>
            <a:ext cx="1145754" cy="341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650B73C-2291-4924-A7B7-E630CA57BC61}"/>
              </a:ext>
            </a:extLst>
          </p:cNvPr>
          <p:cNvSpPr/>
          <p:nvPr/>
        </p:nvSpPr>
        <p:spPr>
          <a:xfrm>
            <a:off x="10377889" y="3652091"/>
            <a:ext cx="1123721" cy="34152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D2A21D2-C76A-40D2-820B-98385CFB8FFB}"/>
              </a:ext>
            </a:extLst>
          </p:cNvPr>
          <p:cNvSpPr/>
          <p:nvPr/>
        </p:nvSpPr>
        <p:spPr>
          <a:xfrm>
            <a:off x="10388905" y="6296138"/>
            <a:ext cx="1101688" cy="34152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78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5951F-62C6-44DE-8D43-6CB26BDF90A4}"/>
              </a:ext>
            </a:extLst>
          </p:cNvPr>
          <p:cNvSpPr>
            <a:spLocks noGrp="1"/>
          </p:cNvSpPr>
          <p:nvPr>
            <p:ph type="title"/>
          </p:nvPr>
        </p:nvSpPr>
        <p:spPr/>
        <p:txBody>
          <a:bodyPr>
            <a:normAutofit/>
          </a:bodyPr>
          <a:lstStyle/>
          <a:p>
            <a:r>
              <a:rPr lang="en-US" dirty="0">
                <a:solidFill>
                  <a:srgbClr val="C00000"/>
                </a:solidFill>
                <a:latin typeface="+mn-lt"/>
              </a:rPr>
              <a:t>OH Follow-up compliant vs. OH Follow-up non-compliant: </a:t>
            </a:r>
            <a:r>
              <a:rPr lang="en-US" dirty="0">
                <a:solidFill>
                  <a:srgbClr val="0070C0"/>
                </a:solidFill>
                <a:latin typeface="+mn-lt"/>
              </a:rPr>
              <a:t>predicting FU compliance</a:t>
            </a:r>
          </a:p>
        </p:txBody>
      </p:sp>
      <p:sp>
        <p:nvSpPr>
          <p:cNvPr id="4" name="Content Placeholder 3">
            <a:extLst>
              <a:ext uri="{FF2B5EF4-FFF2-40B4-BE49-F238E27FC236}">
                <a16:creationId xmlns:a16="http://schemas.microsoft.com/office/drawing/2014/main" id="{57D529B1-FC38-4110-824B-61C115131952}"/>
              </a:ext>
            </a:extLst>
          </p:cNvPr>
          <p:cNvSpPr>
            <a:spLocks noGrp="1"/>
          </p:cNvSpPr>
          <p:nvPr>
            <p:ph sz="half" idx="2"/>
          </p:nvPr>
        </p:nvSpPr>
        <p:spPr>
          <a:xfrm>
            <a:off x="836612" y="1800987"/>
            <a:ext cx="5609908" cy="4453508"/>
          </a:xfrm>
        </p:spPr>
        <p:txBody>
          <a:bodyPr>
            <a:normAutofit fontScale="77500" lnSpcReduction="20000"/>
          </a:bodyPr>
          <a:lstStyle/>
          <a:p>
            <a:r>
              <a:rPr lang="en-US" sz="3600" b="1" dirty="0">
                <a:solidFill>
                  <a:srgbClr val="0070C0"/>
                </a:solidFill>
              </a:rPr>
              <a:t>Education (higher)</a:t>
            </a:r>
          </a:p>
          <a:p>
            <a:r>
              <a:rPr lang="en-US" sz="3600" b="1" dirty="0">
                <a:solidFill>
                  <a:srgbClr val="0070C0"/>
                </a:solidFill>
              </a:rPr>
              <a:t>Sex (female)</a:t>
            </a:r>
          </a:p>
          <a:p>
            <a:r>
              <a:rPr lang="en-US" sz="3600" dirty="0"/>
              <a:t>Smoking</a:t>
            </a:r>
          </a:p>
          <a:p>
            <a:r>
              <a:rPr lang="en-US" sz="3600" dirty="0"/>
              <a:t>Current Alcohol Use</a:t>
            </a:r>
          </a:p>
          <a:p>
            <a:r>
              <a:rPr lang="en-US" sz="3600" b="1" dirty="0">
                <a:solidFill>
                  <a:srgbClr val="0070C0"/>
                </a:solidFill>
              </a:rPr>
              <a:t>Dental Insurance (Y)</a:t>
            </a:r>
          </a:p>
          <a:p>
            <a:r>
              <a:rPr lang="en-US" sz="3600" b="1" dirty="0">
                <a:solidFill>
                  <a:srgbClr val="0070C0"/>
                </a:solidFill>
              </a:rPr>
              <a:t>Dental check-up in past 12 mo. (Y)</a:t>
            </a:r>
          </a:p>
          <a:p>
            <a:r>
              <a:rPr lang="en-US" sz="3600" dirty="0"/>
              <a:t>BL teeth</a:t>
            </a:r>
          </a:p>
          <a:p>
            <a:r>
              <a:rPr lang="en-US" sz="3600" dirty="0"/>
              <a:t>Pre-RT dental extractions</a:t>
            </a:r>
          </a:p>
          <a:p>
            <a:r>
              <a:rPr lang="en-US" sz="3600" b="1" dirty="0">
                <a:solidFill>
                  <a:srgbClr val="0070C0"/>
                </a:solidFill>
              </a:rPr>
              <a:t>Cancer surgery completed (Y)</a:t>
            </a:r>
          </a:p>
          <a:p>
            <a:r>
              <a:rPr lang="en-US" sz="3600" dirty="0"/>
              <a:t>Primary site of RT </a:t>
            </a:r>
          </a:p>
          <a:p>
            <a:endParaRPr lang="en-US" dirty="0"/>
          </a:p>
        </p:txBody>
      </p:sp>
      <p:sp>
        <p:nvSpPr>
          <p:cNvPr id="6" name="Content Placeholder 5">
            <a:extLst>
              <a:ext uri="{FF2B5EF4-FFF2-40B4-BE49-F238E27FC236}">
                <a16:creationId xmlns:a16="http://schemas.microsoft.com/office/drawing/2014/main" id="{DC56B45F-1A4A-46BF-8E6F-FE3D77713719}"/>
              </a:ext>
            </a:extLst>
          </p:cNvPr>
          <p:cNvSpPr>
            <a:spLocks noGrp="1"/>
          </p:cNvSpPr>
          <p:nvPr>
            <p:ph sz="quarter" idx="4"/>
          </p:nvPr>
        </p:nvSpPr>
        <p:spPr>
          <a:xfrm>
            <a:off x="6446520" y="1800606"/>
            <a:ext cx="5745480" cy="3559670"/>
          </a:xfrm>
        </p:spPr>
        <p:txBody>
          <a:bodyPr>
            <a:normAutofit fontScale="77500" lnSpcReduction="20000"/>
          </a:bodyPr>
          <a:lstStyle/>
          <a:p>
            <a:r>
              <a:rPr lang="en-US" sz="3600" b="1" dirty="0">
                <a:solidFill>
                  <a:srgbClr val="FF0000"/>
                </a:solidFill>
              </a:rPr>
              <a:t>Trismus at BL</a:t>
            </a:r>
          </a:p>
          <a:p>
            <a:r>
              <a:rPr lang="en-US" sz="3600" b="1" dirty="0">
                <a:solidFill>
                  <a:srgbClr val="FF0000"/>
                </a:solidFill>
              </a:rPr>
              <a:t>Trismus during FU</a:t>
            </a:r>
          </a:p>
          <a:p>
            <a:r>
              <a:rPr lang="en-US" sz="3600" b="1" dirty="0">
                <a:solidFill>
                  <a:srgbClr val="FF0000"/>
                </a:solidFill>
              </a:rPr>
              <a:t>Difficulty opening mouth wide (1-4)</a:t>
            </a:r>
          </a:p>
          <a:p>
            <a:pPr lvl="1"/>
            <a:r>
              <a:rPr lang="en-US" sz="3600" dirty="0"/>
              <a:t>A little</a:t>
            </a:r>
          </a:p>
          <a:p>
            <a:pPr lvl="1"/>
            <a:r>
              <a:rPr lang="en-US" sz="3600" dirty="0"/>
              <a:t>Not at all</a:t>
            </a:r>
          </a:p>
          <a:p>
            <a:pPr lvl="1"/>
            <a:r>
              <a:rPr lang="en-US" sz="3600" dirty="0"/>
              <a:t>Quite a bit</a:t>
            </a:r>
          </a:p>
          <a:p>
            <a:pPr lvl="1"/>
            <a:r>
              <a:rPr lang="en-US" sz="3600" dirty="0"/>
              <a:t>Very much</a:t>
            </a:r>
          </a:p>
          <a:p>
            <a:r>
              <a:rPr lang="en-US" sz="3600" dirty="0"/>
              <a:t>BL and FU pain scores</a:t>
            </a:r>
          </a:p>
          <a:p>
            <a:r>
              <a:rPr lang="en-US" sz="3600" b="1" dirty="0">
                <a:solidFill>
                  <a:srgbClr val="0070C0"/>
                </a:solidFill>
              </a:rPr>
              <a:t>No Feeding tube</a:t>
            </a:r>
          </a:p>
          <a:p>
            <a:endParaRPr lang="en-US" dirty="0"/>
          </a:p>
        </p:txBody>
      </p:sp>
      <p:sp>
        <p:nvSpPr>
          <p:cNvPr id="3" name="TextBox 2">
            <a:extLst>
              <a:ext uri="{FF2B5EF4-FFF2-40B4-BE49-F238E27FC236}">
                <a16:creationId xmlns:a16="http://schemas.microsoft.com/office/drawing/2014/main" id="{1666258A-35BC-3C7A-6286-336DDA22B664}"/>
              </a:ext>
            </a:extLst>
          </p:cNvPr>
          <p:cNvSpPr txBox="1"/>
          <p:nvPr/>
        </p:nvSpPr>
        <p:spPr>
          <a:xfrm>
            <a:off x="5785945" y="5691352"/>
            <a:ext cx="6406055" cy="1200329"/>
          </a:xfrm>
          <a:prstGeom prst="rect">
            <a:avLst/>
          </a:prstGeom>
          <a:noFill/>
        </p:spPr>
        <p:txBody>
          <a:bodyPr wrap="square" rtlCol="0">
            <a:spAutoFit/>
          </a:bodyPr>
          <a:lstStyle/>
          <a:p>
            <a:r>
              <a:rPr lang="en-US" b="0" i="0" dirty="0">
                <a:solidFill>
                  <a:srgbClr val="212121"/>
                </a:solidFill>
                <a:effectLst/>
                <a:highlight>
                  <a:srgbClr val="FFFFFF"/>
                </a:highlight>
                <a:latin typeface="system-ui"/>
              </a:rPr>
              <a:t>Lim J, Helgeson ES, Lalla RV, Sollecito TP, </a:t>
            </a:r>
            <a:r>
              <a:rPr lang="en-US" b="0" i="0" dirty="0" err="1">
                <a:solidFill>
                  <a:srgbClr val="212121"/>
                </a:solidFill>
                <a:effectLst/>
                <a:highlight>
                  <a:srgbClr val="FFFFFF"/>
                </a:highlight>
                <a:latin typeface="system-ui"/>
              </a:rPr>
              <a:t>Treister</a:t>
            </a:r>
            <a:r>
              <a:rPr lang="en-US" b="0" i="0" dirty="0">
                <a:solidFill>
                  <a:srgbClr val="212121"/>
                </a:solidFill>
                <a:effectLst/>
                <a:highlight>
                  <a:srgbClr val="FFFFFF"/>
                </a:highlight>
                <a:latin typeface="system-ui"/>
              </a:rPr>
              <a:t> NS, Schmidt BL, Patton LL, Lin A, </a:t>
            </a:r>
            <a:r>
              <a:rPr lang="en-US" b="0" i="0" dirty="0" err="1">
                <a:solidFill>
                  <a:srgbClr val="212121"/>
                </a:solidFill>
                <a:effectLst/>
                <a:highlight>
                  <a:srgbClr val="FFFFFF"/>
                </a:highlight>
                <a:latin typeface="system-ui"/>
              </a:rPr>
              <a:t>Milas</a:t>
            </a:r>
            <a:r>
              <a:rPr lang="en-US" b="0" i="0" dirty="0">
                <a:solidFill>
                  <a:srgbClr val="212121"/>
                </a:solidFill>
                <a:effectLst/>
                <a:highlight>
                  <a:srgbClr val="FFFFFF"/>
                </a:highlight>
                <a:latin typeface="system-ui"/>
              </a:rPr>
              <a:t> Z, Brennan MT. Factors associated with oral hygiene compliance in patients treated with radiation therapy for head and neck cancer. J Am Dent Assoc. 2024 Mar 7. </a:t>
            </a:r>
            <a:endParaRPr lang="en-US" dirty="0"/>
          </a:p>
        </p:txBody>
      </p:sp>
    </p:spTree>
    <p:extLst>
      <p:ext uri="{BB962C8B-B14F-4D97-AF65-F5344CB8AC3E}">
        <p14:creationId xmlns:p14="http://schemas.microsoft.com/office/powerpoint/2010/main" val="22455717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C3EC-1A58-4520-B9FC-0CE86E80092C}"/>
              </a:ext>
            </a:extLst>
          </p:cNvPr>
          <p:cNvSpPr>
            <a:spLocks noGrp="1"/>
          </p:cNvSpPr>
          <p:nvPr>
            <p:ph type="title"/>
          </p:nvPr>
        </p:nvSpPr>
        <p:spPr>
          <a:xfrm>
            <a:off x="570747" y="132403"/>
            <a:ext cx="10515600" cy="1325563"/>
          </a:xfrm>
        </p:spPr>
        <p:txBody>
          <a:bodyPr/>
          <a:lstStyle/>
          <a:p>
            <a:r>
              <a:rPr lang="en-US" dirty="0">
                <a:solidFill>
                  <a:srgbClr val="C00000"/>
                </a:solidFill>
                <a:latin typeface="Calibri" panose="020F0502020204030204" pitchFamily="34" charset="0"/>
                <a:cs typeface="Calibri" panose="020F0502020204030204" pitchFamily="34" charset="0"/>
              </a:rPr>
              <a:t>Tooth Loss and Compliance</a:t>
            </a:r>
          </a:p>
        </p:txBody>
      </p:sp>
      <p:graphicFrame>
        <p:nvGraphicFramePr>
          <p:cNvPr id="4" name="Content Placeholder 3">
            <a:extLst>
              <a:ext uri="{FF2B5EF4-FFF2-40B4-BE49-F238E27FC236}">
                <a16:creationId xmlns:a16="http://schemas.microsoft.com/office/drawing/2014/main" id="{45B05119-37AD-4F4B-ADAC-28A4A1610294}"/>
              </a:ext>
            </a:extLst>
          </p:cNvPr>
          <p:cNvGraphicFramePr>
            <a:graphicFrameLocks noGrp="1"/>
          </p:cNvGraphicFramePr>
          <p:nvPr>
            <p:ph idx="1"/>
            <p:extLst>
              <p:ext uri="{D42A27DB-BD31-4B8C-83A1-F6EECF244321}">
                <p14:modId xmlns:p14="http://schemas.microsoft.com/office/powerpoint/2010/main" val="677030778"/>
              </p:ext>
            </p:extLst>
          </p:nvPr>
        </p:nvGraphicFramePr>
        <p:xfrm>
          <a:off x="570747" y="1299991"/>
          <a:ext cx="3502152" cy="4812667"/>
        </p:xfrm>
        <a:graphic>
          <a:graphicData uri="http://schemas.openxmlformats.org/drawingml/2006/table">
            <a:tbl>
              <a:tblPr firstRow="1" bandRow="1">
                <a:tableStyleId>{5C22544A-7EE6-4342-B048-85BDC9FD1C3A}</a:tableStyleId>
              </a:tblPr>
              <a:tblGrid>
                <a:gridCol w="3502152">
                  <a:extLst>
                    <a:ext uri="{9D8B030D-6E8A-4147-A177-3AD203B41FA5}">
                      <a16:colId xmlns:a16="http://schemas.microsoft.com/office/drawing/2014/main" val="1235774002"/>
                    </a:ext>
                  </a:extLst>
                </a:gridCol>
              </a:tblGrid>
              <a:tr h="1366091">
                <a:tc>
                  <a:txBody>
                    <a:bodyPr/>
                    <a:lstStyle/>
                    <a:p>
                      <a:endParaRPr lang="en-US" sz="3200" dirty="0"/>
                    </a:p>
                  </a:txBody>
                  <a:tcPr/>
                </a:tc>
                <a:extLst>
                  <a:ext uri="{0D108BD9-81ED-4DB2-BD59-A6C34878D82A}">
                    <a16:rowId xmlns:a16="http://schemas.microsoft.com/office/drawing/2014/main" val="4135315912"/>
                  </a:ext>
                </a:extLst>
              </a:tr>
              <a:tr h="1723288">
                <a:tc>
                  <a:txBody>
                    <a:bodyPr/>
                    <a:lstStyle/>
                    <a:p>
                      <a:r>
                        <a:rPr lang="en-US" sz="3200" dirty="0"/>
                        <a:t>OH compliant at baseline visit (n=222: 43%) </a:t>
                      </a:r>
                    </a:p>
                  </a:txBody>
                  <a:tcPr>
                    <a:solidFill>
                      <a:schemeClr val="accent1">
                        <a:lumMod val="40000"/>
                        <a:lumOff val="60000"/>
                      </a:schemeClr>
                    </a:solidFill>
                  </a:tcPr>
                </a:tc>
                <a:extLst>
                  <a:ext uri="{0D108BD9-81ED-4DB2-BD59-A6C34878D82A}">
                    <a16:rowId xmlns:a16="http://schemas.microsoft.com/office/drawing/2014/main" val="1116622097"/>
                  </a:ext>
                </a:extLst>
              </a:tr>
              <a:tr h="1723288">
                <a:tc>
                  <a:txBody>
                    <a:bodyPr/>
                    <a:lstStyle/>
                    <a:p>
                      <a:r>
                        <a:rPr lang="en-US" sz="3200" dirty="0"/>
                        <a:t>OH non-compliant at baseline visit (n=294: 57%) </a:t>
                      </a:r>
                    </a:p>
                  </a:txBody>
                  <a:tcPr>
                    <a:solidFill>
                      <a:schemeClr val="accent1">
                        <a:lumMod val="20000"/>
                        <a:lumOff val="80000"/>
                      </a:schemeClr>
                    </a:solidFill>
                  </a:tcPr>
                </a:tc>
                <a:extLst>
                  <a:ext uri="{0D108BD9-81ED-4DB2-BD59-A6C34878D82A}">
                    <a16:rowId xmlns:a16="http://schemas.microsoft.com/office/drawing/2014/main" val="2658715989"/>
                  </a:ext>
                </a:extLst>
              </a:tr>
            </a:tbl>
          </a:graphicData>
        </a:graphic>
      </p:graphicFrame>
      <p:graphicFrame>
        <p:nvGraphicFramePr>
          <p:cNvPr id="5" name="Content Placeholder 3">
            <a:extLst>
              <a:ext uri="{FF2B5EF4-FFF2-40B4-BE49-F238E27FC236}">
                <a16:creationId xmlns:a16="http://schemas.microsoft.com/office/drawing/2014/main" id="{2E575D80-0611-4D2F-B639-4A9EC18859AD}"/>
              </a:ext>
            </a:extLst>
          </p:cNvPr>
          <p:cNvGraphicFramePr>
            <a:graphicFrameLocks/>
          </p:cNvGraphicFramePr>
          <p:nvPr>
            <p:extLst>
              <p:ext uri="{D42A27DB-BD31-4B8C-83A1-F6EECF244321}">
                <p14:modId xmlns:p14="http://schemas.microsoft.com/office/powerpoint/2010/main" val="465997271"/>
              </p:ext>
            </p:extLst>
          </p:nvPr>
        </p:nvGraphicFramePr>
        <p:xfrm>
          <a:off x="4078995" y="1299991"/>
          <a:ext cx="7653970" cy="1371600"/>
        </p:xfrm>
        <a:graphic>
          <a:graphicData uri="http://schemas.openxmlformats.org/drawingml/2006/table">
            <a:tbl>
              <a:tblPr firstRow="1" bandRow="1">
                <a:tableStyleId>{5C22544A-7EE6-4342-B048-85BDC9FD1C3A}</a:tableStyleId>
              </a:tblPr>
              <a:tblGrid>
                <a:gridCol w="3826985">
                  <a:extLst>
                    <a:ext uri="{9D8B030D-6E8A-4147-A177-3AD203B41FA5}">
                      <a16:colId xmlns:a16="http://schemas.microsoft.com/office/drawing/2014/main" val="919949306"/>
                    </a:ext>
                  </a:extLst>
                </a:gridCol>
                <a:gridCol w="3826985">
                  <a:extLst>
                    <a:ext uri="{9D8B030D-6E8A-4147-A177-3AD203B41FA5}">
                      <a16:colId xmlns:a16="http://schemas.microsoft.com/office/drawing/2014/main" val="2280412020"/>
                    </a:ext>
                  </a:extLst>
                </a:gridCol>
              </a:tblGrid>
              <a:tr h="1319890">
                <a:tc>
                  <a:txBody>
                    <a:bodyPr/>
                    <a:lstStyle/>
                    <a:p>
                      <a:r>
                        <a:rPr lang="en-US" sz="2800" dirty="0"/>
                        <a:t>OH compliant during follow-up</a:t>
                      </a:r>
                    </a:p>
                    <a:p>
                      <a:r>
                        <a:rPr lang="en-US" sz="2800" dirty="0"/>
                        <a:t>(n=182: 35%)</a:t>
                      </a:r>
                    </a:p>
                  </a:txBody>
                  <a:tcPr/>
                </a:tc>
                <a:tc>
                  <a:txBody>
                    <a:bodyPr/>
                    <a:lstStyle/>
                    <a:p>
                      <a:r>
                        <a:rPr lang="en-US" sz="2800" dirty="0"/>
                        <a:t>OH non-compliant during follow-up</a:t>
                      </a:r>
                    </a:p>
                    <a:p>
                      <a:r>
                        <a:rPr lang="en-US" sz="2800" dirty="0"/>
                        <a:t>(n=334: 65%)</a:t>
                      </a:r>
                    </a:p>
                  </a:txBody>
                  <a:tcPr/>
                </a:tc>
                <a:extLst>
                  <a:ext uri="{0D108BD9-81ED-4DB2-BD59-A6C34878D82A}">
                    <a16:rowId xmlns:a16="http://schemas.microsoft.com/office/drawing/2014/main" val="4135315912"/>
                  </a:ext>
                </a:extLst>
              </a:tr>
            </a:tbl>
          </a:graphicData>
        </a:graphic>
      </p:graphicFrame>
      <p:graphicFrame>
        <p:nvGraphicFramePr>
          <p:cNvPr id="6" name="Content Placeholder 3">
            <a:extLst>
              <a:ext uri="{FF2B5EF4-FFF2-40B4-BE49-F238E27FC236}">
                <a16:creationId xmlns:a16="http://schemas.microsoft.com/office/drawing/2014/main" id="{489051EA-8EEE-4659-B526-6940C1B4154F}"/>
              </a:ext>
            </a:extLst>
          </p:cNvPr>
          <p:cNvGraphicFramePr>
            <a:graphicFrameLocks/>
          </p:cNvGraphicFramePr>
          <p:nvPr>
            <p:extLst>
              <p:ext uri="{D42A27DB-BD31-4B8C-83A1-F6EECF244321}">
                <p14:modId xmlns:p14="http://schemas.microsoft.com/office/powerpoint/2010/main" val="2053156963"/>
              </p:ext>
            </p:extLst>
          </p:nvPr>
        </p:nvGraphicFramePr>
        <p:xfrm>
          <a:off x="4075947" y="2677100"/>
          <a:ext cx="7653970" cy="1738415"/>
        </p:xfrm>
        <a:graphic>
          <a:graphicData uri="http://schemas.openxmlformats.org/drawingml/2006/table">
            <a:tbl>
              <a:tblPr firstRow="1" bandRow="1">
                <a:tableStyleId>{5C22544A-7EE6-4342-B048-85BDC9FD1C3A}</a:tableStyleId>
              </a:tblPr>
              <a:tblGrid>
                <a:gridCol w="3826985">
                  <a:extLst>
                    <a:ext uri="{9D8B030D-6E8A-4147-A177-3AD203B41FA5}">
                      <a16:colId xmlns:a16="http://schemas.microsoft.com/office/drawing/2014/main" val="919949306"/>
                    </a:ext>
                  </a:extLst>
                </a:gridCol>
                <a:gridCol w="3826985">
                  <a:extLst>
                    <a:ext uri="{9D8B030D-6E8A-4147-A177-3AD203B41FA5}">
                      <a16:colId xmlns:a16="http://schemas.microsoft.com/office/drawing/2014/main" val="2280412020"/>
                    </a:ext>
                  </a:extLst>
                </a:gridCol>
              </a:tblGrid>
              <a:tr h="1738415">
                <a:tc>
                  <a:txBody>
                    <a:bodyPr/>
                    <a:lstStyle/>
                    <a:p>
                      <a:r>
                        <a:rPr lang="en-US" sz="3200" b="0" dirty="0">
                          <a:solidFill>
                            <a:schemeClr val="tx1"/>
                          </a:solidFill>
                        </a:rPr>
                        <a:t>136 (61%)</a:t>
                      </a:r>
                    </a:p>
                  </a:txBody>
                  <a:tcPr>
                    <a:solidFill>
                      <a:schemeClr val="accent1">
                        <a:lumMod val="40000"/>
                        <a:lumOff val="60000"/>
                      </a:schemeClr>
                    </a:solidFill>
                  </a:tcPr>
                </a:tc>
                <a:tc>
                  <a:txBody>
                    <a:bodyPr/>
                    <a:lstStyle/>
                    <a:p>
                      <a:r>
                        <a:rPr lang="en-US" sz="3200" b="0" dirty="0">
                          <a:solidFill>
                            <a:schemeClr val="tx1"/>
                          </a:solidFill>
                        </a:rPr>
                        <a:t>86 (39%)</a:t>
                      </a:r>
                    </a:p>
                  </a:txBody>
                  <a:tcPr>
                    <a:solidFill>
                      <a:schemeClr val="accent1">
                        <a:lumMod val="40000"/>
                        <a:lumOff val="60000"/>
                      </a:schemeClr>
                    </a:solidFill>
                  </a:tcPr>
                </a:tc>
                <a:extLst>
                  <a:ext uri="{0D108BD9-81ED-4DB2-BD59-A6C34878D82A}">
                    <a16:rowId xmlns:a16="http://schemas.microsoft.com/office/drawing/2014/main" val="1116622097"/>
                  </a:ext>
                </a:extLst>
              </a:tr>
            </a:tbl>
          </a:graphicData>
        </a:graphic>
      </p:graphicFrame>
      <p:graphicFrame>
        <p:nvGraphicFramePr>
          <p:cNvPr id="7" name="Content Placeholder 3">
            <a:extLst>
              <a:ext uri="{FF2B5EF4-FFF2-40B4-BE49-F238E27FC236}">
                <a16:creationId xmlns:a16="http://schemas.microsoft.com/office/drawing/2014/main" id="{DC05684F-B206-4109-B3C9-D90779CC76D0}"/>
              </a:ext>
            </a:extLst>
          </p:cNvPr>
          <p:cNvGraphicFramePr>
            <a:graphicFrameLocks/>
          </p:cNvGraphicFramePr>
          <p:nvPr>
            <p:extLst>
              <p:ext uri="{D42A27DB-BD31-4B8C-83A1-F6EECF244321}">
                <p14:modId xmlns:p14="http://schemas.microsoft.com/office/powerpoint/2010/main" val="400191171"/>
              </p:ext>
            </p:extLst>
          </p:nvPr>
        </p:nvGraphicFramePr>
        <p:xfrm>
          <a:off x="4075947" y="4394879"/>
          <a:ext cx="7653970" cy="1717779"/>
        </p:xfrm>
        <a:graphic>
          <a:graphicData uri="http://schemas.openxmlformats.org/drawingml/2006/table">
            <a:tbl>
              <a:tblPr firstRow="1" bandRow="1">
                <a:tableStyleId>{5C22544A-7EE6-4342-B048-85BDC9FD1C3A}</a:tableStyleId>
              </a:tblPr>
              <a:tblGrid>
                <a:gridCol w="3826985">
                  <a:extLst>
                    <a:ext uri="{9D8B030D-6E8A-4147-A177-3AD203B41FA5}">
                      <a16:colId xmlns:a16="http://schemas.microsoft.com/office/drawing/2014/main" val="919949306"/>
                    </a:ext>
                  </a:extLst>
                </a:gridCol>
                <a:gridCol w="3826985">
                  <a:extLst>
                    <a:ext uri="{9D8B030D-6E8A-4147-A177-3AD203B41FA5}">
                      <a16:colId xmlns:a16="http://schemas.microsoft.com/office/drawing/2014/main" val="2280412020"/>
                    </a:ext>
                  </a:extLst>
                </a:gridCol>
              </a:tblGrid>
              <a:tr h="1717779">
                <a:tc>
                  <a:txBody>
                    <a:bodyPr/>
                    <a:lstStyle/>
                    <a:p>
                      <a:r>
                        <a:rPr lang="en-US" sz="3200" b="0" dirty="0">
                          <a:solidFill>
                            <a:schemeClr val="tx1"/>
                          </a:solidFill>
                        </a:rPr>
                        <a:t>46 (16%)</a:t>
                      </a:r>
                    </a:p>
                  </a:txBody>
                  <a:tcPr>
                    <a:solidFill>
                      <a:schemeClr val="accent1">
                        <a:lumMod val="20000"/>
                        <a:lumOff val="80000"/>
                      </a:schemeClr>
                    </a:solidFill>
                  </a:tcPr>
                </a:tc>
                <a:tc>
                  <a:txBody>
                    <a:bodyPr/>
                    <a:lstStyle/>
                    <a:p>
                      <a:r>
                        <a:rPr lang="en-US" sz="3200" b="0" dirty="0">
                          <a:solidFill>
                            <a:schemeClr val="tx1"/>
                          </a:solidFill>
                        </a:rPr>
                        <a:t>248 (84%)</a:t>
                      </a:r>
                    </a:p>
                  </a:txBody>
                  <a:tcPr>
                    <a:solidFill>
                      <a:schemeClr val="accent1">
                        <a:lumMod val="20000"/>
                        <a:lumOff val="80000"/>
                      </a:schemeClr>
                    </a:solidFill>
                  </a:tcPr>
                </a:tc>
                <a:extLst>
                  <a:ext uri="{0D108BD9-81ED-4DB2-BD59-A6C34878D82A}">
                    <a16:rowId xmlns:a16="http://schemas.microsoft.com/office/drawing/2014/main" val="2658715989"/>
                  </a:ext>
                </a:extLst>
              </a:tr>
            </a:tbl>
          </a:graphicData>
        </a:graphic>
      </p:graphicFrame>
      <p:pic>
        <p:nvPicPr>
          <p:cNvPr id="8" name="Graphic 7" descr="Thumbs up sign">
            <a:extLst>
              <a:ext uri="{FF2B5EF4-FFF2-40B4-BE49-F238E27FC236}">
                <a16:creationId xmlns:a16="http://schemas.microsoft.com/office/drawing/2014/main" id="{63B9E49E-00E4-48B9-B663-B8EBFC2ED5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1878" y="5109190"/>
            <a:ext cx="1003468" cy="1003468"/>
          </a:xfrm>
          <a:prstGeom prst="rect">
            <a:avLst/>
          </a:prstGeom>
        </p:spPr>
      </p:pic>
      <p:pic>
        <p:nvPicPr>
          <p:cNvPr id="13" name="Graphic 12" descr="Thumbs up sign">
            <a:extLst>
              <a:ext uri="{FF2B5EF4-FFF2-40B4-BE49-F238E27FC236}">
                <a16:creationId xmlns:a16="http://schemas.microsoft.com/office/drawing/2014/main" id="{61B7D714-21A1-43FE-991C-9072E1C463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9374877" y="5129826"/>
            <a:ext cx="1003468" cy="1003468"/>
          </a:xfrm>
          <a:prstGeom prst="rect">
            <a:avLst/>
          </a:prstGeom>
        </p:spPr>
      </p:pic>
      <p:pic>
        <p:nvPicPr>
          <p:cNvPr id="14" name="Graphic 13" descr="Thumbs up sign">
            <a:extLst>
              <a:ext uri="{FF2B5EF4-FFF2-40B4-BE49-F238E27FC236}">
                <a16:creationId xmlns:a16="http://schemas.microsoft.com/office/drawing/2014/main" id="{438C054F-882A-4562-919F-F3EAF67F8B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50649" y="3307481"/>
            <a:ext cx="825926" cy="825926"/>
          </a:xfrm>
          <a:prstGeom prst="rect">
            <a:avLst/>
          </a:prstGeom>
        </p:spPr>
      </p:pic>
    </p:spTree>
    <p:extLst>
      <p:ext uri="{BB962C8B-B14F-4D97-AF65-F5344CB8AC3E}">
        <p14:creationId xmlns:p14="http://schemas.microsoft.com/office/powerpoint/2010/main" val="51681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0" y="0"/>
            <a:ext cx="6451600" cy="838200"/>
          </a:xfrm>
        </p:spPr>
        <p:txBody>
          <a:bodyPr/>
          <a:lstStyle/>
          <a:p>
            <a:r>
              <a:rPr lang="en-US" dirty="0">
                <a:solidFill>
                  <a:srgbClr val="C00000"/>
                </a:solidFill>
                <a:latin typeface="Calibri" charset="0"/>
              </a:rPr>
              <a:t>Risk Factors for Oral Cancer</a:t>
            </a:r>
          </a:p>
        </p:txBody>
      </p:sp>
      <p:sp>
        <p:nvSpPr>
          <p:cNvPr id="197635" name="Rectangle 3"/>
          <p:cNvSpPr>
            <a:spLocks noGrp="1" noChangeArrowheads="1"/>
          </p:cNvSpPr>
          <p:nvPr>
            <p:ph type="body" idx="1"/>
          </p:nvPr>
        </p:nvSpPr>
        <p:spPr>
          <a:xfrm>
            <a:off x="482600" y="1066800"/>
            <a:ext cx="11226800" cy="5613400"/>
          </a:xfrm>
        </p:spPr>
        <p:txBody>
          <a:bodyPr/>
          <a:lstStyle/>
          <a:p>
            <a:pPr lvl="1">
              <a:buClr>
                <a:schemeClr val="tx1"/>
              </a:buClr>
              <a:buFontTx/>
              <a:buChar char="•"/>
            </a:pPr>
            <a:r>
              <a:rPr lang="en-US" dirty="0">
                <a:solidFill>
                  <a:srgbClr val="002060"/>
                </a:solidFill>
              </a:rPr>
              <a:t>Using tobacco and alcohol, especially combined use (risks for heavy smokers and drinkers (2) are increased more than 30-fold)</a:t>
            </a:r>
          </a:p>
          <a:p>
            <a:pPr lvl="1">
              <a:buClr>
                <a:schemeClr val="tx1"/>
              </a:buClr>
              <a:buFontTx/>
              <a:buChar char="•"/>
            </a:pPr>
            <a:r>
              <a:rPr lang="en-US" dirty="0">
                <a:solidFill>
                  <a:srgbClr val="002060"/>
                </a:solidFill>
              </a:rPr>
              <a:t>Using smokeless tobacco, including snuff and chewing tobacco</a:t>
            </a:r>
          </a:p>
          <a:p>
            <a:pPr lvl="1">
              <a:buClr>
                <a:schemeClr val="tx1"/>
              </a:buClr>
              <a:buFontTx/>
              <a:buChar char="•"/>
            </a:pPr>
            <a:r>
              <a:rPr lang="en-US" dirty="0">
                <a:solidFill>
                  <a:srgbClr val="002060"/>
                </a:solidFill>
              </a:rPr>
              <a:t>Chewing betel quid, areca nut, </a:t>
            </a:r>
            <a:r>
              <a:rPr lang="en-US" dirty="0" err="1">
                <a:solidFill>
                  <a:srgbClr val="002060"/>
                </a:solidFill>
              </a:rPr>
              <a:t>gutka</a:t>
            </a:r>
            <a:r>
              <a:rPr lang="en-US" dirty="0">
                <a:solidFill>
                  <a:srgbClr val="002060"/>
                </a:solidFill>
              </a:rPr>
              <a:t> and </a:t>
            </a:r>
            <a:r>
              <a:rPr lang="en-US" dirty="0" err="1">
                <a:solidFill>
                  <a:srgbClr val="002060"/>
                </a:solidFill>
              </a:rPr>
              <a:t>paan</a:t>
            </a:r>
            <a:endParaRPr lang="en-US" dirty="0">
              <a:solidFill>
                <a:srgbClr val="002060"/>
              </a:solidFill>
            </a:endParaRPr>
          </a:p>
          <a:p>
            <a:pPr lvl="1">
              <a:buClr>
                <a:schemeClr val="tx1"/>
              </a:buClr>
              <a:buFontTx/>
              <a:buChar char="•"/>
            </a:pPr>
            <a:r>
              <a:rPr lang="en-US" dirty="0">
                <a:solidFill>
                  <a:srgbClr val="FF0000"/>
                </a:solidFill>
              </a:rPr>
              <a:t>Being immunologically compromised</a:t>
            </a:r>
            <a:r>
              <a:rPr lang="en-US" dirty="0">
                <a:solidFill>
                  <a:srgbClr val="002060"/>
                </a:solidFill>
              </a:rPr>
              <a:t> (e.g., after bone-marrow transplantation)</a:t>
            </a:r>
          </a:p>
          <a:p>
            <a:pPr lvl="1">
              <a:buClr>
                <a:schemeClr val="tx1"/>
              </a:buClr>
              <a:buFontTx/>
              <a:buChar char="•"/>
            </a:pPr>
            <a:r>
              <a:rPr lang="en-US" dirty="0">
                <a:solidFill>
                  <a:srgbClr val="002060"/>
                </a:solidFill>
              </a:rPr>
              <a:t>Increased age</a:t>
            </a:r>
          </a:p>
          <a:p>
            <a:pPr lvl="1">
              <a:buClr>
                <a:schemeClr val="tx1"/>
              </a:buClr>
              <a:buFontTx/>
              <a:buChar char="•"/>
            </a:pPr>
            <a:r>
              <a:rPr lang="en-US" dirty="0">
                <a:solidFill>
                  <a:srgbClr val="002060"/>
                </a:solidFill>
              </a:rPr>
              <a:t>Fanconi</a:t>
            </a:r>
            <a:r>
              <a:rPr lang="ja-JP" altLang="en-US">
                <a:solidFill>
                  <a:srgbClr val="002060"/>
                </a:solidFill>
              </a:rPr>
              <a:t>’</a:t>
            </a:r>
            <a:r>
              <a:rPr lang="en-US" dirty="0">
                <a:solidFill>
                  <a:srgbClr val="002060"/>
                </a:solidFill>
              </a:rPr>
              <a:t>s anemia/Li-Fraumeni syndrome/Dyskeratosis congenita</a:t>
            </a:r>
          </a:p>
          <a:p>
            <a:pPr lvl="1">
              <a:buClr>
                <a:schemeClr val="tx1"/>
              </a:buClr>
              <a:buFontTx/>
              <a:buChar char="•"/>
            </a:pPr>
            <a:r>
              <a:rPr lang="en-US" dirty="0">
                <a:solidFill>
                  <a:srgbClr val="002060"/>
                </a:solidFill>
              </a:rPr>
              <a:t>Plummer-Vinson syndrome (mucosal atrophy, dysphagia, iron-deficiency anemia).</a:t>
            </a:r>
          </a:p>
          <a:p>
            <a:pPr lvl="1">
              <a:buClr>
                <a:schemeClr val="tx1"/>
              </a:buClr>
              <a:buFontTx/>
              <a:buChar char="•"/>
            </a:pPr>
            <a:r>
              <a:rPr lang="en-US" dirty="0">
                <a:solidFill>
                  <a:srgbClr val="FF0000"/>
                </a:solidFill>
              </a:rPr>
              <a:t>History of prior OP Cancer</a:t>
            </a:r>
          </a:p>
          <a:p>
            <a:pPr lvl="1">
              <a:buClr>
                <a:schemeClr val="tx1"/>
              </a:buClr>
              <a:buFontTx/>
              <a:buChar char="•"/>
            </a:pPr>
            <a:r>
              <a:rPr lang="en-US" dirty="0">
                <a:solidFill>
                  <a:srgbClr val="002060"/>
                </a:solidFill>
              </a:rPr>
              <a:t>Having a human papilloma virus infection, especially type 16</a:t>
            </a:r>
          </a:p>
          <a:p>
            <a:pPr lvl="1">
              <a:buClr>
                <a:schemeClr val="tx1"/>
              </a:buClr>
              <a:buFontTx/>
              <a:buChar char="•"/>
            </a:pPr>
            <a:r>
              <a:rPr lang="en-US" dirty="0">
                <a:solidFill>
                  <a:srgbClr val="002060"/>
                </a:solidFill>
              </a:rPr>
              <a:t>Smoking marijuana</a:t>
            </a:r>
          </a:p>
          <a:p>
            <a:pPr lvl="1">
              <a:buClr>
                <a:schemeClr val="tx1"/>
              </a:buClr>
              <a:buFontTx/>
              <a:buChar char="•"/>
            </a:pPr>
            <a:r>
              <a:rPr lang="en-US" dirty="0">
                <a:solidFill>
                  <a:srgbClr val="002060"/>
                </a:solidFill>
              </a:rPr>
              <a:t>Being  exposed to environmental tobacco smoke</a:t>
            </a:r>
          </a:p>
          <a:p>
            <a:pPr lvl="1">
              <a:buClr>
                <a:schemeClr val="tx1"/>
              </a:buClr>
              <a:buFontTx/>
              <a:buChar char="•"/>
            </a:pPr>
            <a:r>
              <a:rPr lang="en-US" dirty="0">
                <a:solidFill>
                  <a:srgbClr val="002060"/>
                </a:solidFill>
              </a:rPr>
              <a:t>Having low fruit and vegetable intake</a:t>
            </a:r>
          </a:p>
          <a:p>
            <a:pPr lvl="1">
              <a:buClr>
                <a:schemeClr val="tx1"/>
              </a:buClr>
              <a:buFontTx/>
              <a:buChar char="•"/>
            </a:pPr>
            <a:r>
              <a:rPr lang="en-US" dirty="0">
                <a:solidFill>
                  <a:srgbClr val="002060"/>
                </a:solidFill>
              </a:rPr>
              <a:t>UV Light - Lip Cancer</a:t>
            </a:r>
          </a:p>
          <a:p>
            <a:pPr lvl="1"/>
            <a:endParaRPr lang="en-US" sz="1800" dirty="0">
              <a:latin typeface="Calibri" charset="0"/>
            </a:endParaRPr>
          </a:p>
        </p:txBody>
      </p:sp>
    </p:spTree>
    <p:extLst>
      <p:ext uri="{BB962C8B-B14F-4D97-AF65-F5344CB8AC3E}">
        <p14:creationId xmlns:p14="http://schemas.microsoft.com/office/powerpoint/2010/main" val="229086431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50197-6210-47F7-94BE-B31D110D55E1}"/>
              </a:ext>
            </a:extLst>
          </p:cNvPr>
          <p:cNvSpPr>
            <a:spLocks noGrp="1"/>
          </p:cNvSpPr>
          <p:nvPr>
            <p:ph type="title"/>
          </p:nvPr>
        </p:nvSpPr>
        <p:spPr/>
        <p:txBody>
          <a:bodyPr/>
          <a:lstStyle/>
          <a:p>
            <a:r>
              <a:rPr lang="en-US" sz="6000" dirty="0">
                <a:solidFill>
                  <a:srgbClr val="C00000"/>
                </a:solidFill>
                <a:latin typeface="+mn-lt"/>
              </a:rPr>
              <a:t>Risk Factors for Tooth Loss</a:t>
            </a:r>
            <a:r>
              <a:rPr lang="en-US" dirty="0"/>
              <a:t>	</a:t>
            </a:r>
          </a:p>
        </p:txBody>
      </p:sp>
      <p:sp>
        <p:nvSpPr>
          <p:cNvPr id="3" name="Content Placeholder 2">
            <a:extLst>
              <a:ext uri="{FF2B5EF4-FFF2-40B4-BE49-F238E27FC236}">
                <a16:creationId xmlns:a16="http://schemas.microsoft.com/office/drawing/2014/main" id="{7D495456-D624-4F40-8E53-3BAB3EADC5CD}"/>
              </a:ext>
            </a:extLst>
          </p:cNvPr>
          <p:cNvSpPr>
            <a:spLocks noGrp="1"/>
          </p:cNvSpPr>
          <p:nvPr>
            <p:ph idx="1"/>
          </p:nvPr>
        </p:nvSpPr>
        <p:spPr/>
        <p:txBody>
          <a:bodyPr>
            <a:normAutofit/>
          </a:bodyPr>
          <a:lstStyle/>
          <a:p>
            <a:r>
              <a:rPr lang="en-US" sz="3600" dirty="0">
                <a:solidFill>
                  <a:srgbClr val="002060"/>
                </a:solidFill>
              </a:rPr>
              <a:t>HNC patients with fewer teeth at baseline were more likely to lose teeth during follow-up and…</a:t>
            </a:r>
          </a:p>
          <a:p>
            <a:pPr marL="0" indent="0">
              <a:buNone/>
            </a:pPr>
            <a:endParaRPr lang="en-US" sz="3600" dirty="0">
              <a:solidFill>
                <a:srgbClr val="002060"/>
              </a:solidFill>
            </a:endParaRPr>
          </a:p>
          <a:p>
            <a:r>
              <a:rPr lang="en-US" sz="3600" dirty="0">
                <a:solidFill>
                  <a:srgbClr val="002060"/>
                </a:solidFill>
              </a:rPr>
              <a:t>People who </a:t>
            </a:r>
            <a:r>
              <a:rPr lang="en-US" sz="3600" b="1" dirty="0">
                <a:solidFill>
                  <a:srgbClr val="002060"/>
                </a:solidFill>
              </a:rPr>
              <a:t>did not comply </a:t>
            </a:r>
            <a:r>
              <a:rPr lang="en-US" sz="3600" dirty="0">
                <a:solidFill>
                  <a:srgbClr val="002060"/>
                </a:solidFill>
              </a:rPr>
              <a:t>with brushing and flossing at baseline and during follow-up. </a:t>
            </a:r>
          </a:p>
        </p:txBody>
      </p:sp>
      <p:sp>
        <p:nvSpPr>
          <p:cNvPr id="4" name="TextBox 3">
            <a:extLst>
              <a:ext uri="{FF2B5EF4-FFF2-40B4-BE49-F238E27FC236}">
                <a16:creationId xmlns:a16="http://schemas.microsoft.com/office/drawing/2014/main" id="{ED9E2079-617A-116D-0867-A8E9648D2D6A}"/>
              </a:ext>
            </a:extLst>
          </p:cNvPr>
          <p:cNvSpPr txBox="1"/>
          <p:nvPr/>
        </p:nvSpPr>
        <p:spPr>
          <a:xfrm>
            <a:off x="567559" y="4855779"/>
            <a:ext cx="11303875" cy="1200329"/>
          </a:xfrm>
          <a:prstGeom prst="rect">
            <a:avLst/>
          </a:prstGeom>
          <a:noFill/>
        </p:spPr>
        <p:txBody>
          <a:bodyPr wrap="square" rtlCol="0">
            <a:spAutoFit/>
          </a:bodyPr>
          <a:lstStyle/>
          <a:p>
            <a:r>
              <a:rPr lang="en-US" b="0" i="0" dirty="0">
                <a:solidFill>
                  <a:srgbClr val="212121"/>
                </a:solidFill>
                <a:effectLst/>
                <a:highlight>
                  <a:srgbClr val="FFFFFF"/>
                </a:highlight>
                <a:latin typeface="system-ui"/>
              </a:rPr>
              <a:t>Lalla RV, Hodges JS, </a:t>
            </a:r>
            <a:r>
              <a:rPr lang="en-US" b="0" i="0" dirty="0" err="1">
                <a:solidFill>
                  <a:srgbClr val="212121"/>
                </a:solidFill>
                <a:effectLst/>
                <a:highlight>
                  <a:srgbClr val="FFFFFF"/>
                </a:highlight>
                <a:latin typeface="system-ui"/>
              </a:rPr>
              <a:t>Treister</a:t>
            </a:r>
            <a:r>
              <a:rPr lang="en-US" b="0" i="0" dirty="0">
                <a:solidFill>
                  <a:srgbClr val="212121"/>
                </a:solidFill>
                <a:effectLst/>
                <a:highlight>
                  <a:srgbClr val="FFFFFF"/>
                </a:highlight>
                <a:latin typeface="system-ui"/>
              </a:rPr>
              <a:t> NS, Sollecito TP, Schmidt BL, Patton LL, Lin A, Brennan MT. Tooth-level predictors of tooth loss and exposed bone after radiation therapy for head and neck cancer. J Am Dent Assoc. 2023 Jun;154(6):519-528.e4.</a:t>
            </a:r>
          </a:p>
          <a:p>
            <a:endParaRPr lang="en-US" dirty="0">
              <a:solidFill>
                <a:srgbClr val="212121"/>
              </a:solidFill>
              <a:highlight>
                <a:srgbClr val="FFFFFF"/>
              </a:highlight>
              <a:latin typeface="system-ui"/>
            </a:endParaRPr>
          </a:p>
          <a:p>
            <a:endParaRPr lang="en-US" dirty="0"/>
          </a:p>
        </p:txBody>
      </p:sp>
    </p:spTree>
    <p:extLst>
      <p:ext uri="{BB962C8B-B14F-4D97-AF65-F5344CB8AC3E}">
        <p14:creationId xmlns:p14="http://schemas.microsoft.com/office/powerpoint/2010/main" val="968001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E1218C23-36A9-8244-B68C-C59CFB998036}"/>
              </a:ext>
            </a:extLst>
          </p:cNvPr>
          <p:cNvPicPr>
            <a:picLocks noChangeArrowheads="1"/>
          </p:cNvPicPr>
          <p:nvPr/>
        </p:nvPicPr>
        <p:blipFill>
          <a:blip r:embed="rId2">
            <a:lum contrast="2000"/>
            <a:extLst>
              <a:ext uri="{28A0092B-C50C-407E-A947-70E740481C1C}">
                <a14:useLocalDpi xmlns:a14="http://schemas.microsoft.com/office/drawing/2010/main" val="0"/>
              </a:ext>
            </a:extLst>
          </a:blip>
          <a:srcRect/>
          <a:stretch>
            <a:fillRect/>
          </a:stretch>
        </p:blipFill>
        <p:spPr bwMode="auto">
          <a:xfrm>
            <a:off x="7239000" y="1327150"/>
            <a:ext cx="304800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a:extLst>
              <a:ext uri="{FF2B5EF4-FFF2-40B4-BE49-F238E27FC236}">
                <a16:creationId xmlns:a16="http://schemas.microsoft.com/office/drawing/2014/main" id="{0D9D7BC3-474C-6E4B-9C53-58C81FE33E21}"/>
              </a:ext>
            </a:extLst>
          </p:cNvPr>
          <p:cNvPicPr>
            <a:picLocks noChangeArrowheads="1"/>
          </p:cNvPicPr>
          <p:nvPr/>
        </p:nvPicPr>
        <p:blipFill>
          <a:blip r:embed="rId3">
            <a:extLst>
              <a:ext uri="{28A0092B-C50C-407E-A947-70E740481C1C}">
                <a14:useLocalDpi xmlns:a14="http://schemas.microsoft.com/office/drawing/2010/main" val="0"/>
              </a:ext>
            </a:extLst>
          </a:blip>
          <a:srcRect l="10022" t="24445" r="30811" b="17776"/>
          <a:stretch>
            <a:fillRect/>
          </a:stretch>
        </p:blipFill>
        <p:spPr bwMode="auto">
          <a:xfrm>
            <a:off x="1752600" y="1717675"/>
            <a:ext cx="51816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Line 3">
            <a:extLst>
              <a:ext uri="{FF2B5EF4-FFF2-40B4-BE49-F238E27FC236}">
                <a16:creationId xmlns:a16="http://schemas.microsoft.com/office/drawing/2014/main" id="{05D9286B-3411-034B-987B-7BAD19B13DE1}"/>
              </a:ext>
            </a:extLst>
          </p:cNvPr>
          <p:cNvSpPr>
            <a:spLocks noChangeShapeType="1"/>
          </p:cNvSpPr>
          <p:nvPr/>
        </p:nvSpPr>
        <p:spPr bwMode="auto">
          <a:xfrm rot="10800000" flipH="1">
            <a:off x="2771775" y="4895850"/>
            <a:ext cx="76200" cy="609600"/>
          </a:xfrm>
          <a:prstGeom prst="line">
            <a:avLst/>
          </a:prstGeom>
          <a:noFill/>
          <a:ln w="76200">
            <a:solidFill>
              <a:srgbClr val="F3EB00"/>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32773" name="Line 4">
            <a:extLst>
              <a:ext uri="{FF2B5EF4-FFF2-40B4-BE49-F238E27FC236}">
                <a16:creationId xmlns:a16="http://schemas.microsoft.com/office/drawing/2014/main" id="{88CFBB47-6939-534E-BC97-EDB2ECE7ECB1}"/>
              </a:ext>
            </a:extLst>
          </p:cNvPr>
          <p:cNvSpPr>
            <a:spLocks noChangeShapeType="1"/>
          </p:cNvSpPr>
          <p:nvPr/>
        </p:nvSpPr>
        <p:spPr bwMode="auto">
          <a:xfrm rot="10800000" flipH="1">
            <a:off x="3533775" y="5048250"/>
            <a:ext cx="76200" cy="609600"/>
          </a:xfrm>
          <a:prstGeom prst="line">
            <a:avLst/>
          </a:prstGeom>
          <a:noFill/>
          <a:ln w="76200">
            <a:solidFill>
              <a:srgbClr val="F3EB00"/>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32774" name="Line 5">
            <a:extLst>
              <a:ext uri="{FF2B5EF4-FFF2-40B4-BE49-F238E27FC236}">
                <a16:creationId xmlns:a16="http://schemas.microsoft.com/office/drawing/2014/main" id="{93755877-2D47-AA4B-B470-842F7E9DB100}"/>
              </a:ext>
            </a:extLst>
          </p:cNvPr>
          <p:cNvSpPr>
            <a:spLocks noChangeShapeType="1"/>
          </p:cNvSpPr>
          <p:nvPr/>
        </p:nvSpPr>
        <p:spPr bwMode="auto">
          <a:xfrm rot="10800000" flipH="1">
            <a:off x="2314575" y="4667250"/>
            <a:ext cx="76200" cy="609600"/>
          </a:xfrm>
          <a:prstGeom prst="line">
            <a:avLst/>
          </a:prstGeom>
          <a:noFill/>
          <a:ln w="76200">
            <a:solidFill>
              <a:srgbClr val="F3EB00"/>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32775" name="Line 6">
            <a:extLst>
              <a:ext uri="{FF2B5EF4-FFF2-40B4-BE49-F238E27FC236}">
                <a16:creationId xmlns:a16="http://schemas.microsoft.com/office/drawing/2014/main" id="{37837B52-087D-3348-8CD1-A938D1835AA5}"/>
              </a:ext>
            </a:extLst>
          </p:cNvPr>
          <p:cNvSpPr>
            <a:spLocks noChangeShapeType="1"/>
          </p:cNvSpPr>
          <p:nvPr/>
        </p:nvSpPr>
        <p:spPr bwMode="auto">
          <a:xfrm>
            <a:off x="7650163" y="2052638"/>
            <a:ext cx="622300" cy="601662"/>
          </a:xfrm>
          <a:prstGeom prst="line">
            <a:avLst/>
          </a:prstGeom>
          <a:noFill/>
          <a:ln w="76200">
            <a:solidFill>
              <a:srgbClr val="F3EB00"/>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32776" name="Rectangle 7">
            <a:extLst>
              <a:ext uri="{FF2B5EF4-FFF2-40B4-BE49-F238E27FC236}">
                <a16:creationId xmlns:a16="http://schemas.microsoft.com/office/drawing/2014/main" id="{23E69DD8-4191-EB4E-8F24-4996F7FF72CE}"/>
              </a:ext>
            </a:extLst>
          </p:cNvPr>
          <p:cNvSpPr>
            <a:spLocks/>
          </p:cNvSpPr>
          <p:nvPr/>
        </p:nvSpPr>
        <p:spPr bwMode="auto">
          <a:xfrm>
            <a:off x="428625" y="55562"/>
            <a:ext cx="39243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4138" bIns="0">
            <a:spAutoFit/>
          </a:bodyPr>
          <a:lstStyle>
            <a:lvl1pPr marL="33338">
              <a:spcBef>
                <a:spcPct val="20000"/>
              </a:spcBef>
              <a:buClr>
                <a:schemeClr val="tx1"/>
              </a:buClr>
              <a:buSzPct val="70000"/>
              <a:buFont typeface="Wingdings"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5500" dirty="0">
                <a:solidFill>
                  <a:srgbClr val="C00000"/>
                </a:solidFill>
                <a:latin typeface="+mn-lt"/>
                <a:ea typeface="ＭＳ Ｐゴシック" panose="020B0600070205080204" pitchFamily="34" charset="-128"/>
                <a:cs typeface="Times New Roman" panose="02020603050405020304" pitchFamily="18" charset="0"/>
                <a:sym typeface="Times New Roman" panose="02020603050405020304" pitchFamily="18" charset="0"/>
              </a:rPr>
              <a:t>Dental Caries</a:t>
            </a:r>
          </a:p>
        </p:txBody>
      </p:sp>
      <p:pic>
        <p:nvPicPr>
          <p:cNvPr id="32777" name="Picture 8">
            <a:extLst>
              <a:ext uri="{FF2B5EF4-FFF2-40B4-BE49-F238E27FC236}">
                <a16:creationId xmlns:a16="http://schemas.microsoft.com/office/drawing/2014/main" id="{479FFEE2-1D7A-8F47-B025-501535C0BB0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356100"/>
            <a:ext cx="2643188"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79326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9E64A82D-33BC-2847-BF90-A3D74C3F6D38}"/>
              </a:ext>
            </a:extLst>
          </p:cNvPr>
          <p:cNvSpPr>
            <a:spLocks noGrp="1" noChangeArrowheads="1"/>
          </p:cNvSpPr>
          <p:nvPr>
            <p:ph type="title"/>
          </p:nvPr>
        </p:nvSpPr>
        <p:spPr>
          <a:xfrm>
            <a:off x="2743200" y="228601"/>
            <a:ext cx="7010400" cy="1527175"/>
          </a:xfrm>
        </p:spPr>
        <p:txBody>
          <a:bodyPr>
            <a:normAutofit/>
          </a:bodyPr>
          <a:lstStyle/>
          <a:p>
            <a:pPr algn="ctr"/>
            <a:r>
              <a:rPr lang="en-US" altLang="en-US" sz="4000" dirty="0">
                <a:solidFill>
                  <a:srgbClr val="C00000"/>
                </a:solidFill>
                <a:latin typeface="Calibri" panose="020F0502020204030204" pitchFamily="34" charset="0"/>
                <a:cs typeface="Calibri" panose="020F0502020204030204" pitchFamily="34" charset="0"/>
              </a:rPr>
              <a:t>DMFS Change Over Time</a:t>
            </a:r>
            <a:br>
              <a:rPr lang="en-US" altLang="en-US" sz="4000" dirty="0">
                <a:solidFill>
                  <a:srgbClr val="C00000"/>
                </a:solidFill>
                <a:latin typeface="Calibri" panose="020F0502020204030204" pitchFamily="34" charset="0"/>
                <a:cs typeface="Calibri" panose="020F0502020204030204" pitchFamily="34" charset="0"/>
              </a:rPr>
            </a:br>
            <a:r>
              <a:rPr lang="en-US" altLang="en-US" sz="4000" dirty="0">
                <a:solidFill>
                  <a:srgbClr val="C00000"/>
                </a:solidFill>
                <a:latin typeface="Calibri" panose="020F0502020204030204" pitchFamily="34" charset="0"/>
                <a:cs typeface="Calibri" panose="020F0502020204030204" pitchFamily="34" charset="0"/>
              </a:rPr>
              <a:t>(</a:t>
            </a:r>
            <a:r>
              <a:rPr lang="en-US" altLang="en-US" sz="4000" dirty="0" err="1">
                <a:solidFill>
                  <a:srgbClr val="C00000"/>
                </a:solidFill>
                <a:latin typeface="Calibri" panose="020F0502020204030204" pitchFamily="34" charset="0"/>
                <a:cs typeface="Calibri" panose="020F0502020204030204" pitchFamily="34" charset="0"/>
              </a:rPr>
              <a:t>OraRad</a:t>
            </a:r>
            <a:r>
              <a:rPr lang="en-US" altLang="en-US" sz="4000" dirty="0">
                <a:solidFill>
                  <a:srgbClr val="C00000"/>
                </a:solidFill>
                <a:latin typeface="Calibri" panose="020F0502020204030204" pitchFamily="34" charset="0"/>
                <a:cs typeface="Calibri" panose="020F0502020204030204" pitchFamily="34" charset="0"/>
              </a:rPr>
              <a:t> n=572)</a:t>
            </a:r>
          </a:p>
        </p:txBody>
      </p:sp>
      <p:graphicFrame>
        <p:nvGraphicFramePr>
          <p:cNvPr id="34819" name="Content Placeholder 3">
            <a:extLst>
              <a:ext uri="{FF2B5EF4-FFF2-40B4-BE49-F238E27FC236}">
                <a16:creationId xmlns:a16="http://schemas.microsoft.com/office/drawing/2014/main" id="{2470D009-B5A0-1545-9E81-D6C51A43AAC7}"/>
              </a:ext>
            </a:extLst>
          </p:cNvPr>
          <p:cNvGraphicFramePr>
            <a:graphicFrameLocks noGrp="1"/>
          </p:cNvGraphicFramePr>
          <p:nvPr>
            <p:ph idx="1"/>
          </p:nvPr>
        </p:nvGraphicFramePr>
        <p:xfrm>
          <a:off x="2387600" y="1854200"/>
          <a:ext cx="7721600" cy="4673600"/>
        </p:xfrm>
        <a:graphic>
          <a:graphicData uri="http://schemas.openxmlformats.org/presentationml/2006/ole">
            <mc:AlternateContent xmlns:mc="http://schemas.openxmlformats.org/markup-compatibility/2006">
              <mc:Choice xmlns:v="urn:schemas-microsoft-com:vml" Requires="v">
                <p:oleObj spid="_x0000_s1026" name="Chart" r:id="rId3" imgW="8051800" imgH="4870450" progId="Excel.Chart.8">
                  <p:embed/>
                </p:oleObj>
              </mc:Choice>
              <mc:Fallback>
                <p:oleObj name="Chart" r:id="rId3" imgW="8051800" imgH="4870450" progId="Excel.Chart.8">
                  <p:embed/>
                  <p:pic>
                    <p:nvPicPr>
                      <p:cNvPr id="34819" name="Content Placeholder 3">
                        <a:extLst>
                          <a:ext uri="{FF2B5EF4-FFF2-40B4-BE49-F238E27FC236}">
                            <a16:creationId xmlns:a16="http://schemas.microsoft.com/office/drawing/2014/main" id="{2470D009-B5A0-1545-9E81-D6C51A43AAC7}"/>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7600" y="1854200"/>
                        <a:ext cx="7721600" cy="467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16618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32237247-0D5C-3042-B277-6084EAF77459}"/>
              </a:ext>
            </a:extLst>
          </p:cNvPr>
          <p:cNvSpPr>
            <a:spLocks noGrp="1" noChangeArrowheads="1"/>
          </p:cNvSpPr>
          <p:nvPr>
            <p:ph type="title"/>
          </p:nvPr>
        </p:nvSpPr>
        <p:spPr/>
        <p:txBody>
          <a:bodyPr/>
          <a:lstStyle/>
          <a:p>
            <a:pPr eaLnBrk="1" hangingPunct="1"/>
            <a:r>
              <a:rPr lang="en-US" altLang="en-US" dirty="0">
                <a:solidFill>
                  <a:srgbClr val="C00000"/>
                </a:solidFill>
                <a:latin typeface="+mn-lt"/>
              </a:rPr>
              <a:t>DMFS and Compliance</a:t>
            </a:r>
          </a:p>
        </p:txBody>
      </p:sp>
      <p:graphicFrame>
        <p:nvGraphicFramePr>
          <p:cNvPr id="4" name="Content Placeholder 3">
            <a:extLst>
              <a:ext uri="{FF2B5EF4-FFF2-40B4-BE49-F238E27FC236}">
                <a16:creationId xmlns:a16="http://schemas.microsoft.com/office/drawing/2014/main" id="{0C93F9CC-F852-1D42-A1FE-FC0E560B87A2}"/>
              </a:ext>
            </a:extLst>
          </p:cNvPr>
          <p:cNvGraphicFramePr>
            <a:graphicFrameLocks noGrp="1"/>
          </p:cNvGraphicFramePr>
          <p:nvPr>
            <p:ph idx="1"/>
          </p:nvPr>
        </p:nvGraphicFramePr>
        <p:xfrm>
          <a:off x="1952626" y="1931988"/>
          <a:ext cx="2625725" cy="3608386"/>
        </p:xfrm>
        <a:graphic>
          <a:graphicData uri="http://schemas.openxmlformats.org/drawingml/2006/table">
            <a:tbl>
              <a:tblPr firstRow="1" bandRow="1">
                <a:tableStyleId>{5C22544A-7EE6-4342-B048-85BDC9FD1C3A}</a:tableStyleId>
              </a:tblPr>
              <a:tblGrid>
                <a:gridCol w="2625725">
                  <a:extLst>
                    <a:ext uri="{9D8B030D-6E8A-4147-A177-3AD203B41FA5}">
                      <a16:colId xmlns:a16="http://schemas.microsoft.com/office/drawing/2014/main" val="20000"/>
                    </a:ext>
                  </a:extLst>
                </a:gridCol>
              </a:tblGrid>
              <a:tr h="1024252">
                <a:tc>
                  <a:txBody>
                    <a:bodyPr/>
                    <a:lstStyle/>
                    <a:p>
                      <a:endParaRPr lang="en-US" sz="2400" dirty="0"/>
                    </a:p>
                  </a:txBody>
                  <a:tcPr marL="68557" marR="68557" marT="34279" marB="34279"/>
                </a:tc>
                <a:extLst>
                  <a:ext uri="{0D108BD9-81ED-4DB2-BD59-A6C34878D82A}">
                    <a16:rowId xmlns:a16="http://schemas.microsoft.com/office/drawing/2014/main" val="10000"/>
                  </a:ext>
                </a:extLst>
              </a:tr>
              <a:tr h="1292067">
                <a:tc>
                  <a:txBody>
                    <a:bodyPr/>
                    <a:lstStyle/>
                    <a:p>
                      <a:r>
                        <a:rPr lang="en-US" sz="2400" dirty="0"/>
                        <a:t>OH compliant at baseline visit (n=222: 43%) </a:t>
                      </a:r>
                    </a:p>
                  </a:txBody>
                  <a:tcPr marL="68557" marR="68557" marT="34279" marB="34279">
                    <a:solidFill>
                      <a:schemeClr val="accent1">
                        <a:lumMod val="40000"/>
                        <a:lumOff val="60000"/>
                      </a:schemeClr>
                    </a:solidFill>
                  </a:tcPr>
                </a:tc>
                <a:extLst>
                  <a:ext uri="{0D108BD9-81ED-4DB2-BD59-A6C34878D82A}">
                    <a16:rowId xmlns:a16="http://schemas.microsoft.com/office/drawing/2014/main" val="10001"/>
                  </a:ext>
                </a:extLst>
              </a:tr>
              <a:tr h="1292067">
                <a:tc>
                  <a:txBody>
                    <a:bodyPr/>
                    <a:lstStyle/>
                    <a:p>
                      <a:r>
                        <a:rPr lang="en-US" sz="2400" dirty="0"/>
                        <a:t>OH non-compliant at baseline visit (n=294: 57%) </a:t>
                      </a:r>
                    </a:p>
                  </a:txBody>
                  <a:tcPr marL="68557" marR="68557" marT="34279" marB="34279">
                    <a:solidFill>
                      <a:schemeClr val="accent1">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5" name="Content Placeholder 3">
            <a:extLst>
              <a:ext uri="{FF2B5EF4-FFF2-40B4-BE49-F238E27FC236}">
                <a16:creationId xmlns:a16="http://schemas.microsoft.com/office/drawing/2014/main" id="{57BDF58F-2CAE-DA42-8228-0D40817D5D41}"/>
              </a:ext>
            </a:extLst>
          </p:cNvPr>
          <p:cNvGraphicFramePr>
            <a:graphicFrameLocks/>
          </p:cNvGraphicFramePr>
          <p:nvPr/>
        </p:nvGraphicFramePr>
        <p:xfrm>
          <a:off x="4583113" y="1931988"/>
          <a:ext cx="5740400" cy="1028700"/>
        </p:xfrm>
        <a:graphic>
          <a:graphicData uri="http://schemas.openxmlformats.org/drawingml/2006/table">
            <a:tbl>
              <a:tblPr firstRow="1" bandRow="1">
                <a:tableStyleId>{5C22544A-7EE6-4342-B048-85BDC9FD1C3A}</a:tableStyleId>
              </a:tblPr>
              <a:tblGrid>
                <a:gridCol w="2870200">
                  <a:extLst>
                    <a:ext uri="{9D8B030D-6E8A-4147-A177-3AD203B41FA5}">
                      <a16:colId xmlns:a16="http://schemas.microsoft.com/office/drawing/2014/main" val="20000"/>
                    </a:ext>
                  </a:extLst>
                </a:gridCol>
                <a:gridCol w="2870200">
                  <a:extLst>
                    <a:ext uri="{9D8B030D-6E8A-4147-A177-3AD203B41FA5}">
                      <a16:colId xmlns:a16="http://schemas.microsoft.com/office/drawing/2014/main" val="20001"/>
                    </a:ext>
                  </a:extLst>
                </a:gridCol>
              </a:tblGrid>
              <a:tr h="1028700">
                <a:tc>
                  <a:txBody>
                    <a:bodyPr/>
                    <a:lstStyle/>
                    <a:p>
                      <a:r>
                        <a:rPr lang="en-US" sz="2100" dirty="0"/>
                        <a:t>OH compliant during follow-up</a:t>
                      </a:r>
                    </a:p>
                    <a:p>
                      <a:r>
                        <a:rPr lang="en-US" sz="2100" dirty="0"/>
                        <a:t>(n=182: 35%)</a:t>
                      </a:r>
                    </a:p>
                  </a:txBody>
                  <a:tcPr marL="68579" marR="68579" marT="34290" marB="34290"/>
                </a:tc>
                <a:tc>
                  <a:txBody>
                    <a:bodyPr/>
                    <a:lstStyle/>
                    <a:p>
                      <a:r>
                        <a:rPr lang="en-US" sz="2100" dirty="0"/>
                        <a:t>OH non-compliant during follow-up</a:t>
                      </a:r>
                    </a:p>
                    <a:p>
                      <a:r>
                        <a:rPr lang="en-US" sz="2100" dirty="0"/>
                        <a:t>(n=334: 65%)</a:t>
                      </a:r>
                    </a:p>
                  </a:txBody>
                  <a:tcPr marL="68579" marR="68579" marT="34290" marB="34290"/>
                </a:tc>
                <a:extLst>
                  <a:ext uri="{0D108BD9-81ED-4DB2-BD59-A6C34878D82A}">
                    <a16:rowId xmlns:a16="http://schemas.microsoft.com/office/drawing/2014/main" val="10000"/>
                  </a:ext>
                </a:extLst>
              </a:tr>
            </a:tbl>
          </a:graphicData>
        </a:graphic>
      </p:graphicFrame>
      <p:graphicFrame>
        <p:nvGraphicFramePr>
          <p:cNvPr id="6" name="Content Placeholder 3">
            <a:extLst>
              <a:ext uri="{FF2B5EF4-FFF2-40B4-BE49-F238E27FC236}">
                <a16:creationId xmlns:a16="http://schemas.microsoft.com/office/drawing/2014/main" id="{853F0A9A-55BD-EE42-B57D-1CE28C1159EA}"/>
              </a:ext>
            </a:extLst>
          </p:cNvPr>
          <p:cNvGraphicFramePr>
            <a:graphicFrameLocks/>
          </p:cNvGraphicFramePr>
          <p:nvPr/>
        </p:nvGraphicFramePr>
        <p:xfrm>
          <a:off x="4581525" y="2963864"/>
          <a:ext cx="5740400" cy="1304925"/>
        </p:xfrm>
        <a:graphic>
          <a:graphicData uri="http://schemas.openxmlformats.org/drawingml/2006/table">
            <a:tbl>
              <a:tblPr firstRow="1" bandRow="1">
                <a:tableStyleId>{5C22544A-7EE6-4342-B048-85BDC9FD1C3A}</a:tableStyleId>
              </a:tblPr>
              <a:tblGrid>
                <a:gridCol w="2870200">
                  <a:extLst>
                    <a:ext uri="{9D8B030D-6E8A-4147-A177-3AD203B41FA5}">
                      <a16:colId xmlns:a16="http://schemas.microsoft.com/office/drawing/2014/main" val="20000"/>
                    </a:ext>
                  </a:extLst>
                </a:gridCol>
                <a:gridCol w="2870200">
                  <a:extLst>
                    <a:ext uri="{9D8B030D-6E8A-4147-A177-3AD203B41FA5}">
                      <a16:colId xmlns:a16="http://schemas.microsoft.com/office/drawing/2014/main" val="20001"/>
                    </a:ext>
                  </a:extLst>
                </a:gridCol>
              </a:tblGrid>
              <a:tr h="1304925">
                <a:tc>
                  <a:txBody>
                    <a:bodyPr/>
                    <a:lstStyle/>
                    <a:p>
                      <a:r>
                        <a:rPr lang="en-US" sz="2400" b="0" dirty="0">
                          <a:solidFill>
                            <a:schemeClr val="tx1"/>
                          </a:solidFill>
                        </a:rPr>
                        <a:t>136 (61%)</a:t>
                      </a:r>
                    </a:p>
                  </a:txBody>
                  <a:tcPr marL="68579" marR="68579" marT="34319" marB="34319">
                    <a:solidFill>
                      <a:schemeClr val="accent1">
                        <a:lumMod val="40000"/>
                        <a:lumOff val="60000"/>
                      </a:schemeClr>
                    </a:solidFill>
                  </a:tcPr>
                </a:tc>
                <a:tc>
                  <a:txBody>
                    <a:bodyPr/>
                    <a:lstStyle/>
                    <a:p>
                      <a:r>
                        <a:rPr lang="en-US" sz="2400" b="0" dirty="0">
                          <a:solidFill>
                            <a:schemeClr val="tx1"/>
                          </a:solidFill>
                        </a:rPr>
                        <a:t>86 (39%)</a:t>
                      </a:r>
                    </a:p>
                  </a:txBody>
                  <a:tcPr marL="68579" marR="68579" marT="34319" marB="34319">
                    <a:solidFill>
                      <a:schemeClr val="accent1">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7" name="Content Placeholder 3">
            <a:extLst>
              <a:ext uri="{FF2B5EF4-FFF2-40B4-BE49-F238E27FC236}">
                <a16:creationId xmlns:a16="http://schemas.microsoft.com/office/drawing/2014/main" id="{C8A4153E-8F69-7B40-BCCC-C6412FB4FCB8}"/>
              </a:ext>
            </a:extLst>
          </p:cNvPr>
          <p:cNvGraphicFramePr>
            <a:graphicFrameLocks/>
          </p:cNvGraphicFramePr>
          <p:nvPr/>
        </p:nvGraphicFramePr>
        <p:xfrm>
          <a:off x="4581525" y="4252913"/>
          <a:ext cx="5740400" cy="1287462"/>
        </p:xfrm>
        <a:graphic>
          <a:graphicData uri="http://schemas.openxmlformats.org/drawingml/2006/table">
            <a:tbl>
              <a:tblPr firstRow="1" bandRow="1">
                <a:tableStyleId>{5C22544A-7EE6-4342-B048-85BDC9FD1C3A}</a:tableStyleId>
              </a:tblPr>
              <a:tblGrid>
                <a:gridCol w="2870200">
                  <a:extLst>
                    <a:ext uri="{9D8B030D-6E8A-4147-A177-3AD203B41FA5}">
                      <a16:colId xmlns:a16="http://schemas.microsoft.com/office/drawing/2014/main" val="20000"/>
                    </a:ext>
                  </a:extLst>
                </a:gridCol>
                <a:gridCol w="2870200">
                  <a:extLst>
                    <a:ext uri="{9D8B030D-6E8A-4147-A177-3AD203B41FA5}">
                      <a16:colId xmlns:a16="http://schemas.microsoft.com/office/drawing/2014/main" val="20001"/>
                    </a:ext>
                  </a:extLst>
                </a:gridCol>
              </a:tblGrid>
              <a:tr h="1287462">
                <a:tc>
                  <a:txBody>
                    <a:bodyPr/>
                    <a:lstStyle/>
                    <a:p>
                      <a:r>
                        <a:rPr lang="en-US" sz="2400" b="0" dirty="0">
                          <a:solidFill>
                            <a:schemeClr val="tx1"/>
                          </a:solidFill>
                        </a:rPr>
                        <a:t>46 (16%)</a:t>
                      </a:r>
                    </a:p>
                  </a:txBody>
                  <a:tcPr marL="68579" marR="68579" marT="34267" marB="34267">
                    <a:solidFill>
                      <a:schemeClr val="accent1">
                        <a:lumMod val="20000"/>
                        <a:lumOff val="80000"/>
                      </a:schemeClr>
                    </a:solidFill>
                  </a:tcPr>
                </a:tc>
                <a:tc>
                  <a:txBody>
                    <a:bodyPr/>
                    <a:lstStyle/>
                    <a:p>
                      <a:r>
                        <a:rPr lang="en-US" sz="2400" b="0" dirty="0">
                          <a:solidFill>
                            <a:schemeClr val="tx1"/>
                          </a:solidFill>
                        </a:rPr>
                        <a:t>248 (84%)</a:t>
                      </a:r>
                    </a:p>
                  </a:txBody>
                  <a:tcPr marL="68579" marR="68579" marT="34267" marB="34267">
                    <a:solidFill>
                      <a:schemeClr val="accent1">
                        <a:lumMod val="20000"/>
                        <a:lumOff val="80000"/>
                      </a:schemeClr>
                    </a:solidFill>
                  </a:tcPr>
                </a:tc>
                <a:extLst>
                  <a:ext uri="{0D108BD9-81ED-4DB2-BD59-A6C34878D82A}">
                    <a16:rowId xmlns:a16="http://schemas.microsoft.com/office/drawing/2014/main" val="10000"/>
                  </a:ext>
                </a:extLst>
              </a:tr>
            </a:tbl>
          </a:graphicData>
        </a:graphic>
      </p:graphicFrame>
      <p:pic>
        <p:nvPicPr>
          <p:cNvPr id="8" name="Graphic 7" descr="Thumbs up sign">
            <a:extLst>
              <a:ext uri="{FF2B5EF4-FFF2-40B4-BE49-F238E27FC236}">
                <a16:creationId xmlns:a16="http://schemas.microsoft.com/office/drawing/2014/main" id="{3B560B5F-0064-054E-8CB7-6BE49D6C1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76" y="3394076"/>
            <a:ext cx="7524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7" descr="Thumbs up sign">
            <a:extLst>
              <a:ext uri="{FF2B5EF4-FFF2-40B4-BE49-F238E27FC236}">
                <a16:creationId xmlns:a16="http://schemas.microsoft.com/office/drawing/2014/main" id="{BA03C1D3-AF3E-5E4D-AEFB-DEC9D024C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1" y="2209801"/>
            <a:ext cx="7524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12" descr="Thumbs up sign">
            <a:extLst>
              <a:ext uri="{FF2B5EF4-FFF2-40B4-BE49-F238E27FC236}">
                <a16:creationId xmlns:a16="http://schemas.microsoft.com/office/drawing/2014/main" id="{00F8641C-1578-504E-94B4-373E998D5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2139" y="2254251"/>
            <a:ext cx="7524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2" descr="Thumbs up sign">
            <a:extLst>
              <a:ext uri="{FF2B5EF4-FFF2-40B4-BE49-F238E27FC236}">
                <a16:creationId xmlns:a16="http://schemas.microsoft.com/office/drawing/2014/main" id="{D3B17FA7-6CBF-3A40-8500-56AEC3B28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76" y="4848226"/>
            <a:ext cx="7524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3515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84A4E-9120-4BF7-B72F-7A4BC58295DC}"/>
              </a:ext>
            </a:extLst>
          </p:cNvPr>
          <p:cNvSpPr>
            <a:spLocks noGrp="1"/>
          </p:cNvSpPr>
          <p:nvPr>
            <p:ph type="title"/>
          </p:nvPr>
        </p:nvSpPr>
        <p:spPr>
          <a:xfrm>
            <a:off x="838200" y="-233965"/>
            <a:ext cx="10515600" cy="1325563"/>
          </a:xfrm>
        </p:spPr>
        <p:txBody>
          <a:bodyPr/>
          <a:lstStyle/>
          <a:p>
            <a:r>
              <a:rPr lang="en-US" dirty="0">
                <a:solidFill>
                  <a:srgbClr val="C00000"/>
                </a:solidFill>
                <a:latin typeface="Calibri" panose="020F0502020204030204" pitchFamily="34" charset="0"/>
                <a:cs typeface="Calibri" panose="020F0502020204030204" pitchFamily="34" charset="0"/>
              </a:rPr>
              <a:t>ORAD: DMFS – Risk Factors</a:t>
            </a:r>
          </a:p>
        </p:txBody>
      </p:sp>
      <p:sp>
        <p:nvSpPr>
          <p:cNvPr id="3" name="Content Placeholder 2">
            <a:extLst>
              <a:ext uri="{FF2B5EF4-FFF2-40B4-BE49-F238E27FC236}">
                <a16:creationId xmlns:a16="http://schemas.microsoft.com/office/drawing/2014/main" id="{598EBA9A-E890-4D1E-811F-69AC3BBB6E7B}"/>
              </a:ext>
            </a:extLst>
          </p:cNvPr>
          <p:cNvSpPr>
            <a:spLocks noGrp="1"/>
          </p:cNvSpPr>
          <p:nvPr>
            <p:ph idx="1"/>
          </p:nvPr>
        </p:nvSpPr>
        <p:spPr>
          <a:xfrm>
            <a:off x="838200" y="982386"/>
            <a:ext cx="10515600" cy="4893227"/>
          </a:xfrm>
        </p:spPr>
        <p:txBody>
          <a:bodyPr>
            <a:normAutofit lnSpcReduction="10000"/>
          </a:bodyPr>
          <a:lstStyle/>
          <a:p>
            <a:r>
              <a:rPr lang="en-US" sz="3200" dirty="0">
                <a:solidFill>
                  <a:srgbClr val="002060"/>
                </a:solidFill>
              </a:rPr>
              <a:t>An increase of DMFS was identified in HNC patients in </a:t>
            </a:r>
            <a:r>
              <a:rPr lang="en-US" sz="3200" dirty="0" err="1">
                <a:solidFill>
                  <a:srgbClr val="002060"/>
                </a:solidFill>
              </a:rPr>
              <a:t>OraRad</a:t>
            </a:r>
            <a:r>
              <a:rPr lang="en-US" sz="3200" dirty="0">
                <a:solidFill>
                  <a:srgbClr val="002060"/>
                </a:solidFill>
              </a:rPr>
              <a:t> and the increase in DMFS was significantly </a:t>
            </a:r>
            <a:r>
              <a:rPr lang="en-US" sz="3200" dirty="0">
                <a:solidFill>
                  <a:srgbClr val="FF0000"/>
                </a:solidFill>
              </a:rPr>
              <a:t>smaller</a:t>
            </a:r>
            <a:r>
              <a:rPr lang="en-US" sz="3200" dirty="0">
                <a:solidFill>
                  <a:srgbClr val="002060"/>
                </a:solidFill>
              </a:rPr>
              <a:t> for:  </a:t>
            </a:r>
          </a:p>
          <a:p>
            <a:pPr lvl="1"/>
            <a:r>
              <a:rPr lang="en-US" sz="2800" dirty="0">
                <a:solidFill>
                  <a:srgbClr val="002060"/>
                </a:solidFill>
              </a:rPr>
              <a:t>People who are </a:t>
            </a:r>
            <a:r>
              <a:rPr lang="en-US" sz="2800" b="1" i="1" dirty="0">
                <a:solidFill>
                  <a:srgbClr val="002060"/>
                </a:solidFill>
              </a:rPr>
              <a:t>compliant vs. non-compliant </a:t>
            </a:r>
            <a:r>
              <a:rPr lang="en-US" sz="2800" dirty="0">
                <a:solidFill>
                  <a:srgbClr val="002060"/>
                </a:solidFill>
              </a:rPr>
              <a:t>with oral hygiene and prescription fluoride </a:t>
            </a:r>
          </a:p>
          <a:p>
            <a:pPr lvl="1"/>
            <a:r>
              <a:rPr lang="en-US" sz="2800" dirty="0">
                <a:solidFill>
                  <a:srgbClr val="002060"/>
                </a:solidFill>
              </a:rPr>
              <a:t>People with greater than high-school education compared to high school or less.  </a:t>
            </a:r>
          </a:p>
          <a:p>
            <a:pPr lvl="1"/>
            <a:r>
              <a:rPr lang="en-US" sz="3600" dirty="0">
                <a:solidFill>
                  <a:srgbClr val="002060"/>
                </a:solidFill>
              </a:rPr>
              <a:t>Some key risk factors found </a:t>
            </a:r>
            <a:r>
              <a:rPr lang="en-US" sz="4400" b="1" i="1" u="sng" dirty="0">
                <a:solidFill>
                  <a:srgbClr val="FF0000"/>
                </a:solidFill>
              </a:rPr>
              <a:t>not</a:t>
            </a:r>
            <a:r>
              <a:rPr lang="en-US" sz="3600" dirty="0">
                <a:solidFill>
                  <a:srgbClr val="002060"/>
                </a:solidFill>
              </a:rPr>
              <a:t> to be associated with DMFS change included having vs. not having dental insurance at baseline;  RT dose to parotids and salivary flow rates.</a:t>
            </a:r>
          </a:p>
          <a:p>
            <a:endParaRPr lang="en-US" dirty="0"/>
          </a:p>
        </p:txBody>
      </p:sp>
      <p:sp>
        <p:nvSpPr>
          <p:cNvPr id="4" name="TextBox 3">
            <a:extLst>
              <a:ext uri="{FF2B5EF4-FFF2-40B4-BE49-F238E27FC236}">
                <a16:creationId xmlns:a16="http://schemas.microsoft.com/office/drawing/2014/main" id="{DDA55E9E-2BF8-96CD-73EB-B3B1611CB411}"/>
              </a:ext>
            </a:extLst>
          </p:cNvPr>
          <p:cNvSpPr txBox="1"/>
          <p:nvPr/>
        </p:nvSpPr>
        <p:spPr>
          <a:xfrm>
            <a:off x="567559" y="6022428"/>
            <a:ext cx="11335407" cy="646331"/>
          </a:xfrm>
          <a:prstGeom prst="rect">
            <a:avLst/>
          </a:prstGeom>
          <a:noFill/>
        </p:spPr>
        <p:txBody>
          <a:bodyPr wrap="square" rtlCol="0">
            <a:spAutoFit/>
          </a:bodyPr>
          <a:lstStyle/>
          <a:p>
            <a:r>
              <a:rPr lang="en-US" b="0" i="0" dirty="0">
                <a:solidFill>
                  <a:srgbClr val="212121"/>
                </a:solidFill>
                <a:effectLst/>
                <a:highlight>
                  <a:srgbClr val="FFFFFF"/>
                </a:highlight>
                <a:latin typeface="system-ui"/>
              </a:rPr>
              <a:t>Brennan MT, </a:t>
            </a:r>
            <a:r>
              <a:rPr lang="en-US" b="0" i="0" dirty="0" err="1">
                <a:solidFill>
                  <a:srgbClr val="212121"/>
                </a:solidFill>
                <a:effectLst/>
                <a:highlight>
                  <a:srgbClr val="FFFFFF"/>
                </a:highlight>
                <a:latin typeface="system-ui"/>
              </a:rPr>
              <a:t>Treister</a:t>
            </a:r>
            <a:r>
              <a:rPr lang="en-US" b="0" i="0" dirty="0">
                <a:solidFill>
                  <a:srgbClr val="212121"/>
                </a:solidFill>
                <a:effectLst/>
                <a:highlight>
                  <a:srgbClr val="FFFFFF"/>
                </a:highlight>
                <a:latin typeface="system-ui"/>
              </a:rPr>
              <a:t> NS, Sollecito TP, Schmidt BL, Patton LL, Lin A, </a:t>
            </a:r>
            <a:r>
              <a:rPr lang="en-US" b="0" i="0" dirty="0" err="1">
                <a:solidFill>
                  <a:srgbClr val="212121"/>
                </a:solidFill>
                <a:effectLst/>
                <a:highlight>
                  <a:srgbClr val="FFFFFF"/>
                </a:highlight>
                <a:latin typeface="system-ui"/>
              </a:rPr>
              <a:t>Elting</a:t>
            </a:r>
            <a:r>
              <a:rPr lang="en-US" b="0" i="0" dirty="0">
                <a:solidFill>
                  <a:srgbClr val="212121"/>
                </a:solidFill>
                <a:effectLst/>
                <a:highlight>
                  <a:srgbClr val="FFFFFF"/>
                </a:highlight>
                <a:latin typeface="system-ui"/>
              </a:rPr>
              <a:t> LS, Helgeson ES, Lalla RV. Dental Caries Postradiotherapy in Head and Neck Cancer. JDR Clin Trans Res. 2023 Jul;8(3):234-243.</a:t>
            </a:r>
            <a:endParaRPr lang="en-US" dirty="0"/>
          </a:p>
        </p:txBody>
      </p:sp>
    </p:spTree>
    <p:extLst>
      <p:ext uri="{BB962C8B-B14F-4D97-AF65-F5344CB8AC3E}">
        <p14:creationId xmlns:p14="http://schemas.microsoft.com/office/powerpoint/2010/main" val="11636393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6E2FF-23F1-FA4A-9E80-CE7BDA96F4C0}"/>
              </a:ext>
            </a:extLst>
          </p:cNvPr>
          <p:cNvSpPr>
            <a:spLocks noGrp="1"/>
          </p:cNvSpPr>
          <p:nvPr>
            <p:ph type="title"/>
          </p:nvPr>
        </p:nvSpPr>
        <p:spPr>
          <a:xfrm>
            <a:off x="504497" y="365125"/>
            <a:ext cx="10849303" cy="1325563"/>
          </a:xfrm>
        </p:spPr>
        <p:txBody>
          <a:bodyPr/>
          <a:lstStyle/>
          <a:p>
            <a:r>
              <a:rPr lang="en-US" dirty="0">
                <a:solidFill>
                  <a:srgbClr val="C00000"/>
                </a:solidFill>
                <a:latin typeface="+mn-lt"/>
              </a:rPr>
              <a:t>Gingival Health and Radiotherapy - ORARAD</a:t>
            </a:r>
          </a:p>
        </p:txBody>
      </p:sp>
      <p:sp>
        <p:nvSpPr>
          <p:cNvPr id="3" name="Content Placeholder 2">
            <a:extLst>
              <a:ext uri="{FF2B5EF4-FFF2-40B4-BE49-F238E27FC236}">
                <a16:creationId xmlns:a16="http://schemas.microsoft.com/office/drawing/2014/main" id="{52D882DA-B103-2649-A54C-B82869BEDFA6}"/>
              </a:ext>
            </a:extLst>
          </p:cNvPr>
          <p:cNvSpPr>
            <a:spLocks noGrp="1"/>
          </p:cNvSpPr>
          <p:nvPr>
            <p:ph idx="1"/>
          </p:nvPr>
        </p:nvSpPr>
        <p:spPr/>
        <p:txBody>
          <a:bodyPr/>
          <a:lstStyle/>
          <a:p>
            <a:r>
              <a:rPr lang="en-US" sz="3600" dirty="0">
                <a:solidFill>
                  <a:schemeClr val="accent5">
                    <a:lumMod val="50000"/>
                  </a:schemeClr>
                </a:solidFill>
              </a:rPr>
              <a:t>RT for HNC leads to mandibular gingival recession, in a dose-dependent manner. This gingival recession may contribute to the increased risk for cervical caries seen in these patients.</a:t>
            </a:r>
          </a:p>
          <a:p>
            <a:endParaRPr lang="en-US" dirty="0"/>
          </a:p>
        </p:txBody>
      </p:sp>
      <p:sp>
        <p:nvSpPr>
          <p:cNvPr id="4" name="TextBox 3">
            <a:extLst>
              <a:ext uri="{FF2B5EF4-FFF2-40B4-BE49-F238E27FC236}">
                <a16:creationId xmlns:a16="http://schemas.microsoft.com/office/drawing/2014/main" id="{AC04826F-215E-C74C-ADA8-7E7A1EDAA286}"/>
              </a:ext>
            </a:extLst>
          </p:cNvPr>
          <p:cNvSpPr txBox="1"/>
          <p:nvPr/>
        </p:nvSpPr>
        <p:spPr>
          <a:xfrm>
            <a:off x="168165" y="5715298"/>
            <a:ext cx="11855669" cy="923330"/>
          </a:xfrm>
          <a:prstGeom prst="rect">
            <a:avLst/>
          </a:prstGeom>
          <a:noFill/>
        </p:spPr>
        <p:txBody>
          <a:bodyPr wrap="square" rtlCol="0">
            <a:spAutoFit/>
          </a:bodyPr>
          <a:lstStyle/>
          <a:p>
            <a:r>
              <a:rPr lang="en-US" b="0" i="0" dirty="0">
                <a:solidFill>
                  <a:srgbClr val="212121"/>
                </a:solidFill>
                <a:effectLst/>
                <a:highlight>
                  <a:srgbClr val="FFFFFF"/>
                </a:highlight>
                <a:latin typeface="system-ui"/>
              </a:rPr>
              <a:t>Lalla RV, </a:t>
            </a:r>
            <a:r>
              <a:rPr lang="en-US" b="0" i="0" dirty="0" err="1">
                <a:solidFill>
                  <a:srgbClr val="212121"/>
                </a:solidFill>
                <a:effectLst/>
                <a:highlight>
                  <a:srgbClr val="FFFFFF"/>
                </a:highlight>
                <a:latin typeface="system-ui"/>
              </a:rPr>
              <a:t>Treister</a:t>
            </a:r>
            <a:r>
              <a:rPr lang="en-US" b="0" i="0" dirty="0">
                <a:solidFill>
                  <a:srgbClr val="212121"/>
                </a:solidFill>
                <a:effectLst/>
                <a:highlight>
                  <a:srgbClr val="FFFFFF"/>
                </a:highlight>
                <a:latin typeface="system-ui"/>
              </a:rPr>
              <a:t> NS, Sollecito TP, Schmidt BL, Patton LL, Helgeson ES, Lin A, </a:t>
            </a:r>
            <a:r>
              <a:rPr lang="en-US" b="0" i="0" dirty="0" err="1">
                <a:solidFill>
                  <a:srgbClr val="212121"/>
                </a:solidFill>
                <a:effectLst/>
                <a:highlight>
                  <a:srgbClr val="FFFFFF"/>
                </a:highlight>
                <a:latin typeface="system-ui"/>
              </a:rPr>
              <a:t>Rybczyk</a:t>
            </a:r>
            <a:r>
              <a:rPr lang="en-US" b="0" i="0" dirty="0">
                <a:solidFill>
                  <a:srgbClr val="212121"/>
                </a:solidFill>
                <a:effectLst/>
                <a:highlight>
                  <a:srgbClr val="FFFFFF"/>
                </a:highlight>
                <a:latin typeface="system-ui"/>
              </a:rPr>
              <a:t> C, </a:t>
            </a:r>
            <a:r>
              <a:rPr lang="en-US" b="0" i="0" dirty="0" err="1">
                <a:solidFill>
                  <a:srgbClr val="212121"/>
                </a:solidFill>
                <a:effectLst/>
                <a:highlight>
                  <a:srgbClr val="FFFFFF"/>
                </a:highlight>
                <a:latin typeface="system-ui"/>
              </a:rPr>
              <a:t>Dowsett</a:t>
            </a:r>
            <a:r>
              <a:rPr lang="en-US" b="0" i="0" dirty="0">
                <a:solidFill>
                  <a:srgbClr val="212121"/>
                </a:solidFill>
                <a:effectLst/>
                <a:highlight>
                  <a:srgbClr val="FFFFFF"/>
                </a:highlight>
                <a:latin typeface="system-ui"/>
              </a:rPr>
              <a:t> R, Hegde U, Boyd TS, </a:t>
            </a:r>
            <a:r>
              <a:rPr lang="en-US" b="0" i="0" dirty="0" err="1">
                <a:solidFill>
                  <a:srgbClr val="212121"/>
                </a:solidFill>
                <a:effectLst/>
                <a:highlight>
                  <a:srgbClr val="FFFFFF"/>
                </a:highlight>
                <a:latin typeface="system-ui"/>
              </a:rPr>
              <a:t>Duplinsky</a:t>
            </a:r>
            <a:r>
              <a:rPr lang="en-US" b="0" i="0" dirty="0">
                <a:solidFill>
                  <a:srgbClr val="212121"/>
                </a:solidFill>
                <a:effectLst/>
                <a:highlight>
                  <a:srgbClr val="FFFFFF"/>
                </a:highlight>
                <a:latin typeface="system-ui"/>
              </a:rPr>
              <a:t> TG, Brennan MT. Radiation therapy for head and neck cancer leads to gingival recession associated with dental caries. Oral Surg Oral Med Oral </a:t>
            </a:r>
            <a:r>
              <a:rPr lang="en-US" b="0" i="0" dirty="0" err="1">
                <a:solidFill>
                  <a:srgbClr val="212121"/>
                </a:solidFill>
                <a:effectLst/>
                <a:highlight>
                  <a:srgbClr val="FFFFFF"/>
                </a:highlight>
                <a:latin typeface="system-ui"/>
              </a:rPr>
              <a:t>Pathol</a:t>
            </a:r>
            <a:r>
              <a:rPr lang="en-US" b="0" i="0" dirty="0">
                <a:solidFill>
                  <a:srgbClr val="212121"/>
                </a:solidFill>
                <a:effectLst/>
                <a:highlight>
                  <a:srgbClr val="FFFFFF"/>
                </a:highlight>
                <a:latin typeface="system-ui"/>
              </a:rPr>
              <a:t> Oral </a:t>
            </a:r>
            <a:r>
              <a:rPr lang="en-US" b="0" i="0" dirty="0" err="1">
                <a:solidFill>
                  <a:srgbClr val="212121"/>
                </a:solidFill>
                <a:effectLst/>
                <a:highlight>
                  <a:srgbClr val="FFFFFF"/>
                </a:highlight>
                <a:latin typeface="system-ui"/>
              </a:rPr>
              <a:t>Radiol</a:t>
            </a:r>
            <a:r>
              <a:rPr lang="en-US" b="0" i="0" dirty="0">
                <a:solidFill>
                  <a:srgbClr val="212121"/>
                </a:solidFill>
                <a:effectLst/>
                <a:highlight>
                  <a:srgbClr val="FFFFFF"/>
                </a:highlight>
                <a:latin typeface="system-ui"/>
              </a:rPr>
              <a:t>. 2022 May;133(5):539-546.</a:t>
            </a:r>
            <a:endParaRPr lang="en-US" dirty="0"/>
          </a:p>
        </p:txBody>
      </p:sp>
    </p:spTree>
    <p:extLst>
      <p:ext uri="{BB962C8B-B14F-4D97-AF65-F5344CB8AC3E}">
        <p14:creationId xmlns:p14="http://schemas.microsoft.com/office/powerpoint/2010/main" val="20730282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C80AA98F-FDB5-1A44-801B-FDF67EBD60AD}"/>
              </a:ext>
            </a:extLst>
          </p:cNvPr>
          <p:cNvSpPr>
            <a:spLocks noGrp="1" noChangeArrowheads="1"/>
          </p:cNvSpPr>
          <p:nvPr>
            <p:ph type="title"/>
          </p:nvPr>
        </p:nvSpPr>
        <p:spPr/>
        <p:txBody>
          <a:bodyPr>
            <a:normAutofit/>
          </a:bodyPr>
          <a:lstStyle/>
          <a:p>
            <a:r>
              <a:rPr lang="en-US" altLang="en-US" dirty="0">
                <a:solidFill>
                  <a:srgbClr val="C00000"/>
                </a:solidFill>
                <a:latin typeface="+mn-lt"/>
              </a:rPr>
              <a:t>Risk Factors with Gingival Recession </a:t>
            </a:r>
          </a:p>
        </p:txBody>
      </p:sp>
      <p:sp>
        <p:nvSpPr>
          <p:cNvPr id="66563" name="Content Placeholder 2">
            <a:extLst>
              <a:ext uri="{FF2B5EF4-FFF2-40B4-BE49-F238E27FC236}">
                <a16:creationId xmlns:a16="http://schemas.microsoft.com/office/drawing/2014/main" id="{A6893201-067E-F147-AF57-BE50D419187B}"/>
              </a:ext>
            </a:extLst>
          </p:cNvPr>
          <p:cNvSpPr>
            <a:spLocks noGrp="1" noChangeArrowheads="1"/>
          </p:cNvSpPr>
          <p:nvPr>
            <p:ph idx="1"/>
          </p:nvPr>
        </p:nvSpPr>
        <p:spPr>
          <a:xfrm>
            <a:off x="536028" y="1828800"/>
            <a:ext cx="10817772" cy="4495800"/>
          </a:xfrm>
        </p:spPr>
        <p:txBody>
          <a:bodyPr/>
          <a:lstStyle/>
          <a:p>
            <a:pPr>
              <a:defRPr/>
            </a:pPr>
            <a:r>
              <a:rPr lang="en-US" altLang="en-US" sz="3600" dirty="0">
                <a:solidFill>
                  <a:schemeClr val="accent5">
                    <a:lumMod val="50000"/>
                  </a:schemeClr>
                </a:solidFill>
              </a:rPr>
              <a:t>Baseline Factors - NONE</a:t>
            </a:r>
          </a:p>
          <a:p>
            <a:pPr>
              <a:defRPr/>
            </a:pPr>
            <a:r>
              <a:rPr lang="en-US" altLang="en-US" sz="3600" dirty="0">
                <a:solidFill>
                  <a:schemeClr val="accent5">
                    <a:lumMod val="50000"/>
                  </a:schemeClr>
                </a:solidFill>
              </a:rPr>
              <a:t>Cancer and Treatment Factors</a:t>
            </a:r>
          </a:p>
          <a:p>
            <a:pPr lvl="1">
              <a:defRPr/>
            </a:pPr>
            <a:r>
              <a:rPr lang="en-US" altLang="en-US" sz="3600" dirty="0">
                <a:solidFill>
                  <a:schemeClr val="accent5">
                    <a:lumMod val="50000"/>
                  </a:schemeClr>
                </a:solidFill>
              </a:rPr>
              <a:t>Higher mean RT dose to mandible = ↑ gingival recession </a:t>
            </a:r>
          </a:p>
          <a:p>
            <a:pPr>
              <a:defRPr/>
            </a:pPr>
            <a:r>
              <a:rPr lang="en-US" altLang="en-US" sz="3600" dirty="0">
                <a:solidFill>
                  <a:schemeClr val="accent5">
                    <a:lumMod val="50000"/>
                  </a:schemeClr>
                </a:solidFill>
              </a:rPr>
              <a:t>Post-RT Factors - NONE</a:t>
            </a:r>
          </a:p>
          <a:p>
            <a:pPr marL="457200" lvl="1" indent="0">
              <a:buNone/>
              <a:defRPr/>
            </a:pPr>
            <a:endParaRPr lang="en-US" altLang="en-US" dirty="0"/>
          </a:p>
        </p:txBody>
      </p:sp>
    </p:spTree>
    <p:extLst>
      <p:ext uri="{BB962C8B-B14F-4D97-AF65-F5344CB8AC3E}">
        <p14:creationId xmlns:p14="http://schemas.microsoft.com/office/powerpoint/2010/main" val="33506655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C4C73-D143-D445-9859-17C55969B725}"/>
              </a:ext>
            </a:extLst>
          </p:cNvPr>
          <p:cNvSpPr>
            <a:spLocks noGrp="1"/>
          </p:cNvSpPr>
          <p:nvPr>
            <p:ph type="title"/>
          </p:nvPr>
        </p:nvSpPr>
        <p:spPr/>
        <p:txBody>
          <a:bodyPr/>
          <a:lstStyle/>
          <a:p>
            <a:r>
              <a:rPr lang="en-US" dirty="0">
                <a:solidFill>
                  <a:srgbClr val="C00000"/>
                </a:solidFill>
                <a:latin typeface="+mn-lt"/>
              </a:rPr>
              <a:t>Exposed Bone after XRT</a:t>
            </a:r>
          </a:p>
        </p:txBody>
      </p:sp>
      <p:pic>
        <p:nvPicPr>
          <p:cNvPr id="5" name="Content Placeholder 4">
            <a:extLst>
              <a:ext uri="{FF2B5EF4-FFF2-40B4-BE49-F238E27FC236}">
                <a16:creationId xmlns:a16="http://schemas.microsoft.com/office/drawing/2014/main" id="{D34CD485-D9BE-494E-8EDD-53AA2CACFB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1450" y="1918494"/>
            <a:ext cx="9309100" cy="4165600"/>
          </a:xfrm>
        </p:spPr>
      </p:pic>
    </p:spTree>
    <p:extLst>
      <p:ext uri="{BB962C8B-B14F-4D97-AF65-F5344CB8AC3E}">
        <p14:creationId xmlns:p14="http://schemas.microsoft.com/office/powerpoint/2010/main" val="15790695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8DA5-B59B-6547-83D7-B1C1ED927357}"/>
              </a:ext>
            </a:extLst>
          </p:cNvPr>
          <p:cNvSpPr>
            <a:spLocks noGrp="1"/>
          </p:cNvSpPr>
          <p:nvPr>
            <p:ph type="title"/>
          </p:nvPr>
        </p:nvSpPr>
        <p:spPr>
          <a:xfrm>
            <a:off x="838200" y="1"/>
            <a:ext cx="10515600" cy="1030309"/>
          </a:xfrm>
        </p:spPr>
        <p:txBody>
          <a:bodyPr/>
          <a:lstStyle/>
          <a:p>
            <a:r>
              <a:rPr lang="en-US" dirty="0">
                <a:solidFill>
                  <a:srgbClr val="C00000"/>
                </a:solidFill>
                <a:latin typeface="+mn-lt"/>
              </a:rPr>
              <a:t>Exposed Bone after XRT</a:t>
            </a:r>
          </a:p>
        </p:txBody>
      </p:sp>
      <p:sp>
        <p:nvSpPr>
          <p:cNvPr id="3" name="Content Placeholder 2">
            <a:extLst>
              <a:ext uri="{FF2B5EF4-FFF2-40B4-BE49-F238E27FC236}">
                <a16:creationId xmlns:a16="http://schemas.microsoft.com/office/drawing/2014/main" id="{98F66215-E62F-E54D-897A-FAB5B66176EE}"/>
              </a:ext>
            </a:extLst>
          </p:cNvPr>
          <p:cNvSpPr>
            <a:spLocks noGrp="1"/>
          </p:cNvSpPr>
          <p:nvPr>
            <p:ph idx="1"/>
          </p:nvPr>
        </p:nvSpPr>
        <p:spPr>
          <a:xfrm>
            <a:off x="838200" y="1030310"/>
            <a:ext cx="10515600" cy="5718219"/>
          </a:xfrm>
        </p:spPr>
        <p:txBody>
          <a:bodyPr>
            <a:normAutofit lnSpcReduction="10000"/>
          </a:bodyPr>
          <a:lstStyle/>
          <a:p>
            <a:r>
              <a:rPr lang="en-US" dirty="0">
                <a:solidFill>
                  <a:schemeClr val="accent5">
                    <a:lumMod val="50000"/>
                  </a:schemeClr>
                </a:solidFill>
              </a:rPr>
              <a:t>The study enrolled 572 participants; </a:t>
            </a:r>
          </a:p>
          <a:p>
            <a:pPr lvl="1"/>
            <a:r>
              <a:rPr lang="en-US" dirty="0">
                <a:solidFill>
                  <a:schemeClr val="accent5">
                    <a:lumMod val="50000"/>
                  </a:schemeClr>
                </a:solidFill>
              </a:rPr>
              <a:t>35 (6.1%) were diagnosed with incident exposed bone at 6 (47% of reports), 12 (24%), 18 (20%), and 24 months (8%), </a:t>
            </a:r>
          </a:p>
          <a:p>
            <a:pPr lvl="1"/>
            <a:r>
              <a:rPr lang="en-US" dirty="0">
                <a:solidFill>
                  <a:schemeClr val="accent5">
                    <a:lumMod val="50000"/>
                  </a:schemeClr>
                </a:solidFill>
              </a:rPr>
              <a:t>60% being sequestrum and with 7 cases (20%) persisting for &gt;6 months. </a:t>
            </a:r>
          </a:p>
          <a:p>
            <a:pPr lvl="1"/>
            <a:r>
              <a:rPr lang="en-US" dirty="0">
                <a:solidFill>
                  <a:schemeClr val="accent5">
                    <a:lumMod val="50000"/>
                  </a:schemeClr>
                </a:solidFill>
              </a:rPr>
              <a:t>The average maximum RT dose to the affected area of exposed bone was </a:t>
            </a:r>
            <a:r>
              <a:rPr lang="en-US" b="1" dirty="0">
                <a:solidFill>
                  <a:schemeClr val="accent5">
                    <a:lumMod val="50000"/>
                  </a:schemeClr>
                </a:solidFill>
              </a:rPr>
              <a:t>5456 </a:t>
            </a:r>
            <a:r>
              <a:rPr lang="en-US" b="1" dirty="0" err="1">
                <a:solidFill>
                  <a:schemeClr val="accent5">
                    <a:lumMod val="50000"/>
                  </a:schemeClr>
                </a:solidFill>
              </a:rPr>
              <a:t>cGy</a:t>
            </a:r>
            <a:r>
              <a:rPr lang="en-US" b="1" dirty="0">
                <a:solidFill>
                  <a:schemeClr val="accent5">
                    <a:lumMod val="50000"/>
                  </a:schemeClr>
                </a:solidFill>
              </a:rPr>
              <a:t> </a:t>
            </a:r>
            <a:r>
              <a:rPr lang="en-US" dirty="0">
                <a:solidFill>
                  <a:schemeClr val="accent5">
                    <a:lumMod val="50000"/>
                  </a:schemeClr>
                </a:solidFill>
              </a:rPr>
              <a:t>(SD, 1768 </a:t>
            </a:r>
            <a:r>
              <a:rPr lang="en-US" dirty="0" err="1">
                <a:solidFill>
                  <a:schemeClr val="accent5">
                    <a:lumMod val="50000"/>
                  </a:schemeClr>
                </a:solidFill>
              </a:rPr>
              <a:t>cGy</a:t>
            </a:r>
            <a:r>
              <a:rPr lang="en-US" dirty="0">
                <a:solidFill>
                  <a:schemeClr val="accent5">
                    <a:lumMod val="50000"/>
                  </a:schemeClr>
                </a:solidFill>
              </a:rPr>
              <a:t>); </a:t>
            </a:r>
          </a:p>
          <a:p>
            <a:pPr lvl="1"/>
            <a:r>
              <a:rPr lang="en-US" dirty="0">
                <a:solidFill>
                  <a:schemeClr val="accent5">
                    <a:lumMod val="50000"/>
                  </a:schemeClr>
                </a:solidFill>
              </a:rPr>
              <a:t>Most frequent associated primary RT sites were the oropharynx (42.9%) and oral cavity (31.4%), and </a:t>
            </a:r>
          </a:p>
          <a:p>
            <a:pPr lvl="1"/>
            <a:r>
              <a:rPr lang="en-US" dirty="0">
                <a:solidFill>
                  <a:schemeClr val="accent5">
                    <a:lumMod val="50000"/>
                  </a:schemeClr>
                </a:solidFill>
              </a:rPr>
              <a:t>76% of episodes occurred in the mandible. </a:t>
            </a:r>
          </a:p>
          <a:p>
            <a:pPr lvl="1"/>
            <a:r>
              <a:rPr lang="en-US" dirty="0">
                <a:solidFill>
                  <a:schemeClr val="accent5">
                    <a:lumMod val="50000"/>
                  </a:schemeClr>
                </a:solidFill>
              </a:rPr>
              <a:t>The diagnosis of ORN was confirmed in 18 participants for an incidence rate of 3.1% (18 of 572). </a:t>
            </a:r>
          </a:p>
          <a:p>
            <a:pPr lvl="2"/>
            <a:r>
              <a:rPr lang="en-US" dirty="0">
                <a:solidFill>
                  <a:schemeClr val="accent5">
                    <a:lumMod val="50000"/>
                  </a:schemeClr>
                </a:solidFill>
              </a:rPr>
              <a:t>Risk factors included pre-RT extractions (</a:t>
            </a:r>
            <a:r>
              <a:rPr lang="en-US" i="1" dirty="0">
                <a:solidFill>
                  <a:schemeClr val="accent5">
                    <a:lumMod val="50000"/>
                  </a:schemeClr>
                </a:solidFill>
              </a:rPr>
              <a:t>P</a:t>
            </a:r>
            <a:r>
              <a:rPr lang="en-US" dirty="0">
                <a:solidFill>
                  <a:schemeClr val="accent5">
                    <a:lumMod val="50000"/>
                  </a:schemeClr>
                </a:solidFill>
              </a:rPr>
              <a:t> = .008), </a:t>
            </a:r>
          </a:p>
          <a:p>
            <a:pPr lvl="2"/>
            <a:r>
              <a:rPr lang="en-US" dirty="0">
                <a:solidFill>
                  <a:schemeClr val="accent5">
                    <a:lumMod val="50000"/>
                  </a:schemeClr>
                </a:solidFill>
              </a:rPr>
              <a:t>higher RT dose (</a:t>
            </a:r>
            <a:r>
              <a:rPr lang="en-US" i="1" dirty="0">
                <a:solidFill>
                  <a:schemeClr val="accent5">
                    <a:lumMod val="50000"/>
                  </a:schemeClr>
                </a:solidFill>
              </a:rPr>
              <a:t>P</a:t>
            </a:r>
            <a:r>
              <a:rPr lang="en-US" dirty="0">
                <a:solidFill>
                  <a:schemeClr val="accent5">
                    <a:lumMod val="50000"/>
                  </a:schemeClr>
                </a:solidFill>
              </a:rPr>
              <a:t> = .039), </a:t>
            </a:r>
          </a:p>
          <a:p>
            <a:pPr lvl="2"/>
            <a:r>
              <a:rPr lang="en-US" dirty="0">
                <a:solidFill>
                  <a:schemeClr val="accent5">
                    <a:lumMod val="50000"/>
                  </a:schemeClr>
                </a:solidFill>
              </a:rPr>
              <a:t>tobacco use (</a:t>
            </a:r>
            <a:r>
              <a:rPr lang="en-US" i="1" dirty="0">
                <a:solidFill>
                  <a:schemeClr val="accent5">
                    <a:lumMod val="50000"/>
                  </a:schemeClr>
                </a:solidFill>
              </a:rPr>
              <a:t>P</a:t>
            </a:r>
            <a:r>
              <a:rPr lang="en-US" dirty="0">
                <a:solidFill>
                  <a:schemeClr val="accent5">
                    <a:lumMod val="50000"/>
                  </a:schemeClr>
                </a:solidFill>
              </a:rPr>
              <a:t> = .048).</a:t>
            </a:r>
          </a:p>
          <a:p>
            <a:r>
              <a:rPr lang="en-US" dirty="0">
                <a:solidFill>
                  <a:schemeClr val="accent5">
                    <a:lumMod val="50000"/>
                  </a:schemeClr>
                </a:solidFill>
              </a:rPr>
              <a:t>The 2-year incidence of exposed bone in the </a:t>
            </a:r>
            <a:r>
              <a:rPr lang="en-US" dirty="0" err="1">
                <a:solidFill>
                  <a:schemeClr val="accent5">
                    <a:lumMod val="50000"/>
                  </a:schemeClr>
                </a:solidFill>
              </a:rPr>
              <a:t>OraRad</a:t>
            </a:r>
            <a:r>
              <a:rPr lang="en-US" dirty="0">
                <a:solidFill>
                  <a:schemeClr val="accent5">
                    <a:lumMod val="50000"/>
                  </a:schemeClr>
                </a:solidFill>
              </a:rPr>
              <a:t> cohort was 6.1%; the incidence of confirmed ORN was 3.1%. </a:t>
            </a:r>
          </a:p>
          <a:p>
            <a:endParaRPr lang="en-US" dirty="0"/>
          </a:p>
        </p:txBody>
      </p:sp>
    </p:spTree>
    <p:extLst>
      <p:ext uri="{BB962C8B-B14F-4D97-AF65-F5344CB8AC3E}">
        <p14:creationId xmlns:p14="http://schemas.microsoft.com/office/powerpoint/2010/main" val="31074246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0E951-6E5E-44AB-8D69-9989703B5625}"/>
              </a:ext>
            </a:extLst>
          </p:cNvPr>
          <p:cNvSpPr>
            <a:spLocks noGrp="1"/>
          </p:cNvSpPr>
          <p:nvPr>
            <p:ph type="title"/>
          </p:nvPr>
        </p:nvSpPr>
        <p:spPr/>
        <p:txBody>
          <a:bodyPr/>
          <a:lstStyle/>
          <a:p>
            <a:r>
              <a:rPr lang="en-US" dirty="0">
                <a:solidFill>
                  <a:srgbClr val="C00000"/>
                </a:solidFill>
                <a:latin typeface="+mn-lt"/>
              </a:rPr>
              <a:t>Future Directions</a:t>
            </a:r>
            <a:r>
              <a:rPr lang="en-US" dirty="0"/>
              <a:t>	</a:t>
            </a:r>
          </a:p>
        </p:txBody>
      </p:sp>
      <p:sp>
        <p:nvSpPr>
          <p:cNvPr id="3" name="Content Placeholder 2">
            <a:extLst>
              <a:ext uri="{FF2B5EF4-FFF2-40B4-BE49-F238E27FC236}">
                <a16:creationId xmlns:a16="http://schemas.microsoft.com/office/drawing/2014/main" id="{A9001421-851F-4A4C-ABE4-031494AC11DF}"/>
              </a:ext>
            </a:extLst>
          </p:cNvPr>
          <p:cNvSpPr>
            <a:spLocks noGrp="1"/>
          </p:cNvSpPr>
          <p:nvPr>
            <p:ph idx="1"/>
          </p:nvPr>
        </p:nvSpPr>
        <p:spPr>
          <a:xfrm>
            <a:off x="838200" y="1825624"/>
            <a:ext cx="10515600" cy="5032375"/>
          </a:xfrm>
        </p:spPr>
        <p:txBody>
          <a:bodyPr>
            <a:normAutofit/>
          </a:bodyPr>
          <a:lstStyle/>
          <a:p>
            <a:r>
              <a:rPr lang="en-US" dirty="0">
                <a:solidFill>
                  <a:schemeClr val="accent5">
                    <a:lumMod val="50000"/>
                  </a:schemeClr>
                </a:solidFill>
              </a:rPr>
              <a:t>Main findings from </a:t>
            </a:r>
            <a:r>
              <a:rPr lang="en-US" dirty="0" err="1">
                <a:solidFill>
                  <a:schemeClr val="accent5">
                    <a:lumMod val="50000"/>
                  </a:schemeClr>
                </a:solidFill>
              </a:rPr>
              <a:t>OraRad</a:t>
            </a:r>
            <a:r>
              <a:rPr lang="en-US" dirty="0">
                <a:solidFill>
                  <a:schemeClr val="accent5">
                    <a:lumMod val="50000"/>
                  </a:schemeClr>
                </a:solidFill>
              </a:rPr>
              <a:t> I</a:t>
            </a:r>
          </a:p>
          <a:p>
            <a:pPr lvl="1"/>
            <a:r>
              <a:rPr lang="en-US" dirty="0">
                <a:solidFill>
                  <a:schemeClr val="accent5">
                    <a:lumMod val="50000"/>
                  </a:schemeClr>
                </a:solidFill>
              </a:rPr>
              <a:t>Largest prospective, multicenter cohort studies for HNC </a:t>
            </a:r>
          </a:p>
          <a:p>
            <a:pPr lvl="1"/>
            <a:r>
              <a:rPr lang="en-US" dirty="0">
                <a:solidFill>
                  <a:schemeClr val="accent5">
                    <a:lumMod val="50000"/>
                  </a:schemeClr>
                </a:solidFill>
              </a:rPr>
              <a:t>Prospectively identified incidence/prevalence of short and long-term oral and dental complications related to cancer radiation therapies</a:t>
            </a:r>
          </a:p>
          <a:p>
            <a:pPr lvl="1"/>
            <a:r>
              <a:rPr lang="en-US" b="1" i="1" dirty="0">
                <a:solidFill>
                  <a:schemeClr val="accent5">
                    <a:lumMod val="50000"/>
                  </a:schemeClr>
                </a:solidFill>
              </a:rPr>
              <a:t>Identified key risk factors</a:t>
            </a:r>
            <a:r>
              <a:rPr lang="en-US" dirty="0">
                <a:solidFill>
                  <a:schemeClr val="accent5">
                    <a:lumMod val="50000"/>
                  </a:schemeClr>
                </a:solidFill>
              </a:rPr>
              <a:t> for oral and dental outcomes</a:t>
            </a:r>
          </a:p>
          <a:p>
            <a:r>
              <a:rPr lang="en-US" dirty="0">
                <a:solidFill>
                  <a:schemeClr val="accent5">
                    <a:lumMod val="50000"/>
                  </a:schemeClr>
                </a:solidFill>
              </a:rPr>
              <a:t>Develop a Risk Model Calculator</a:t>
            </a:r>
          </a:p>
          <a:p>
            <a:r>
              <a:rPr lang="en-US" dirty="0">
                <a:solidFill>
                  <a:schemeClr val="accent5">
                    <a:lumMod val="50000"/>
                  </a:schemeClr>
                </a:solidFill>
              </a:rPr>
              <a:t>Improve guidelines for dental management and oral care of HNC patients </a:t>
            </a:r>
          </a:p>
          <a:p>
            <a:r>
              <a:rPr lang="en-US" dirty="0">
                <a:solidFill>
                  <a:schemeClr val="accent5">
                    <a:lumMod val="50000"/>
                  </a:schemeClr>
                </a:solidFill>
              </a:rPr>
              <a:t>Guide future interventional studies to improve the care for HNC patients </a:t>
            </a:r>
          </a:p>
          <a:p>
            <a:r>
              <a:rPr lang="en-US" dirty="0">
                <a:solidFill>
                  <a:schemeClr val="accent5">
                    <a:lumMod val="50000"/>
                  </a:schemeClr>
                </a:solidFill>
              </a:rPr>
              <a:t>Review data at 7 years </a:t>
            </a:r>
            <a:r>
              <a:rPr lang="en-US" dirty="0" err="1">
                <a:solidFill>
                  <a:schemeClr val="accent5">
                    <a:lumMod val="50000"/>
                  </a:schemeClr>
                </a:solidFill>
              </a:rPr>
              <a:t>OraRad</a:t>
            </a:r>
            <a:r>
              <a:rPr lang="en-US" dirty="0">
                <a:solidFill>
                  <a:schemeClr val="accent5">
                    <a:lumMod val="50000"/>
                  </a:schemeClr>
                </a:solidFill>
              </a:rPr>
              <a:t> II</a:t>
            </a:r>
          </a:p>
          <a:p>
            <a:endParaRPr lang="en-US" dirty="0">
              <a:solidFill>
                <a:schemeClr val="accent5">
                  <a:lumMod val="50000"/>
                </a:schemeClr>
              </a:solidFill>
            </a:endParaRPr>
          </a:p>
        </p:txBody>
      </p:sp>
    </p:spTree>
    <p:extLst>
      <p:ext uri="{BB962C8B-B14F-4D97-AF65-F5344CB8AC3E}">
        <p14:creationId xmlns:p14="http://schemas.microsoft.com/office/powerpoint/2010/main" val="2910817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mn-lt"/>
              </a:rPr>
              <a:t>Distinguishing Oral and Pharyngeal Cancers</a:t>
            </a:r>
          </a:p>
        </p:txBody>
      </p:sp>
      <p:sp>
        <p:nvSpPr>
          <p:cNvPr id="3" name="Content Placeholder 2"/>
          <p:cNvSpPr>
            <a:spLocks noGrp="1"/>
          </p:cNvSpPr>
          <p:nvPr>
            <p:ph idx="1"/>
          </p:nvPr>
        </p:nvSpPr>
        <p:spPr>
          <a:xfrm>
            <a:off x="1524000" y="1600203"/>
            <a:ext cx="9144000" cy="5054597"/>
          </a:xfrm>
        </p:spPr>
        <p:txBody>
          <a:bodyPr>
            <a:normAutofit/>
          </a:bodyPr>
          <a:lstStyle/>
          <a:p>
            <a:r>
              <a:rPr lang="en-US" sz="4000" dirty="0">
                <a:solidFill>
                  <a:srgbClr val="002060"/>
                </a:solidFill>
              </a:rPr>
              <a:t>Traditional Risk Factors</a:t>
            </a:r>
          </a:p>
          <a:p>
            <a:r>
              <a:rPr lang="en-US" sz="4000" dirty="0">
                <a:solidFill>
                  <a:srgbClr val="002060"/>
                </a:solidFill>
              </a:rPr>
              <a:t>HPV </a:t>
            </a:r>
          </a:p>
          <a:p>
            <a:r>
              <a:rPr lang="en-US" sz="4000" dirty="0">
                <a:solidFill>
                  <a:srgbClr val="002060"/>
                </a:solidFill>
              </a:rPr>
              <a:t>No known risk factors</a:t>
            </a:r>
          </a:p>
          <a:p>
            <a:pPr marL="0" indent="0">
              <a:buNone/>
            </a:pPr>
            <a:endParaRPr lang="en-US" sz="4000" dirty="0">
              <a:solidFill>
                <a:srgbClr val="002060"/>
              </a:solidFill>
            </a:endParaRPr>
          </a:p>
          <a:p>
            <a:endParaRPr lang="en-US" sz="4000" dirty="0">
              <a:solidFill>
                <a:srgbClr val="002060"/>
              </a:solidFill>
            </a:endParaRPr>
          </a:p>
          <a:p>
            <a:r>
              <a:rPr lang="en-US" sz="4000" dirty="0">
                <a:solidFill>
                  <a:srgbClr val="002060"/>
                </a:solidFill>
              </a:rPr>
              <a:t>Oral Cavity Cancer (OCSSC) v. </a:t>
            </a:r>
            <a:r>
              <a:rPr lang="en-US" sz="4000" dirty="0" err="1">
                <a:solidFill>
                  <a:srgbClr val="002060"/>
                </a:solidFill>
              </a:rPr>
              <a:t>Oropharyngeal</a:t>
            </a:r>
            <a:r>
              <a:rPr lang="en-US" sz="4000" dirty="0">
                <a:solidFill>
                  <a:srgbClr val="002060"/>
                </a:solidFill>
              </a:rPr>
              <a:t> Cancer (OPSCC)</a:t>
            </a:r>
          </a:p>
        </p:txBody>
      </p:sp>
    </p:spTree>
    <p:extLst>
      <p:ext uri="{BB962C8B-B14F-4D97-AF65-F5344CB8AC3E}">
        <p14:creationId xmlns:p14="http://schemas.microsoft.com/office/powerpoint/2010/main" val="2708422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3AC598FD-DE29-A94D-86C4-C70ECEE50A87}"/>
              </a:ext>
            </a:extLst>
          </p:cNvPr>
          <p:cNvSpPr>
            <a:spLocks noGrp="1" noChangeArrowheads="1"/>
          </p:cNvSpPr>
          <p:nvPr>
            <p:ph type="title"/>
          </p:nvPr>
        </p:nvSpPr>
        <p:spPr>
          <a:xfrm>
            <a:off x="838200" y="-48418"/>
            <a:ext cx="10515600" cy="1325563"/>
          </a:xfrm>
        </p:spPr>
        <p:txBody>
          <a:bodyPr/>
          <a:lstStyle/>
          <a:p>
            <a:r>
              <a:rPr lang="en-US" altLang="en-US" dirty="0">
                <a:solidFill>
                  <a:srgbClr val="C00000"/>
                </a:solidFill>
                <a:latin typeface="+mn-lt"/>
              </a:rPr>
              <a:t>Acknowledgments- </a:t>
            </a:r>
            <a:r>
              <a:rPr lang="en-US" altLang="en-US" dirty="0" err="1">
                <a:solidFill>
                  <a:srgbClr val="C00000"/>
                </a:solidFill>
                <a:latin typeface="+mn-lt"/>
              </a:rPr>
              <a:t>OraRad</a:t>
            </a:r>
            <a:endParaRPr lang="en-US" altLang="en-US" dirty="0">
              <a:solidFill>
                <a:srgbClr val="C00000"/>
              </a:solidFill>
              <a:latin typeface="+mn-lt"/>
            </a:endParaRPr>
          </a:p>
        </p:txBody>
      </p:sp>
      <p:sp>
        <p:nvSpPr>
          <p:cNvPr id="4" name="Content Placeholder 3">
            <a:extLst>
              <a:ext uri="{FF2B5EF4-FFF2-40B4-BE49-F238E27FC236}">
                <a16:creationId xmlns:a16="http://schemas.microsoft.com/office/drawing/2014/main" id="{18B4CD84-4338-A54C-A0D8-554821929FE9}"/>
              </a:ext>
            </a:extLst>
          </p:cNvPr>
          <p:cNvSpPr>
            <a:spLocks noGrp="1"/>
          </p:cNvSpPr>
          <p:nvPr>
            <p:ph sz="half" idx="1"/>
          </p:nvPr>
        </p:nvSpPr>
        <p:spPr>
          <a:xfrm>
            <a:off x="838200" y="1827090"/>
            <a:ext cx="4557713" cy="5030910"/>
          </a:xfrm>
        </p:spPr>
        <p:txBody>
          <a:bodyPr>
            <a:normAutofit fontScale="47500" lnSpcReduction="20000"/>
          </a:bodyPr>
          <a:lstStyle/>
          <a:p>
            <a:pPr>
              <a:defRPr/>
            </a:pPr>
            <a:r>
              <a:rPr lang="en-US" sz="3000" dirty="0">
                <a:solidFill>
                  <a:schemeClr val="accent5">
                    <a:lumMod val="50000"/>
                  </a:schemeClr>
                </a:solidFill>
              </a:rPr>
              <a:t>CMC</a:t>
            </a:r>
          </a:p>
          <a:p>
            <a:pPr lvl="1">
              <a:defRPr/>
            </a:pPr>
            <a:r>
              <a:rPr lang="en-US" sz="3000" dirty="0">
                <a:solidFill>
                  <a:schemeClr val="accent5">
                    <a:lumMod val="50000"/>
                  </a:schemeClr>
                </a:solidFill>
              </a:rPr>
              <a:t>Cathleen Petersen</a:t>
            </a:r>
          </a:p>
          <a:p>
            <a:pPr lvl="1">
              <a:defRPr/>
            </a:pPr>
            <a:r>
              <a:rPr lang="en-US" sz="3000" dirty="0">
                <a:solidFill>
                  <a:schemeClr val="accent5">
                    <a:lumMod val="50000"/>
                  </a:schemeClr>
                </a:solidFill>
              </a:rPr>
              <a:t>Jenene Noll</a:t>
            </a:r>
          </a:p>
          <a:p>
            <a:pPr lvl="1">
              <a:defRPr/>
            </a:pPr>
            <a:r>
              <a:rPr lang="en-US" sz="3000" dirty="0">
                <a:solidFill>
                  <a:schemeClr val="accent5">
                    <a:lumMod val="50000"/>
                  </a:schemeClr>
                </a:solidFill>
              </a:rPr>
              <a:t>Kathleen Sullivan</a:t>
            </a:r>
          </a:p>
          <a:p>
            <a:pPr lvl="1">
              <a:defRPr/>
            </a:pPr>
            <a:r>
              <a:rPr lang="en-US" sz="3000" dirty="0">
                <a:solidFill>
                  <a:schemeClr val="accent5">
                    <a:lumMod val="50000"/>
                  </a:schemeClr>
                </a:solidFill>
              </a:rPr>
              <a:t>Marcela Lizano</a:t>
            </a:r>
          </a:p>
          <a:p>
            <a:pPr lvl="1">
              <a:defRPr/>
            </a:pPr>
            <a:r>
              <a:rPr lang="en-US" sz="3000" dirty="0">
                <a:solidFill>
                  <a:schemeClr val="accent5">
                    <a:lumMod val="50000"/>
                  </a:schemeClr>
                </a:solidFill>
              </a:rPr>
              <a:t>Michael Carpenter</a:t>
            </a:r>
          </a:p>
          <a:p>
            <a:pPr lvl="1">
              <a:defRPr/>
            </a:pPr>
            <a:r>
              <a:rPr lang="en-US" sz="3000" dirty="0">
                <a:solidFill>
                  <a:schemeClr val="accent5">
                    <a:lumMod val="50000"/>
                  </a:schemeClr>
                </a:solidFill>
              </a:rPr>
              <a:t>Jay Davis</a:t>
            </a:r>
          </a:p>
          <a:p>
            <a:pPr>
              <a:defRPr/>
            </a:pPr>
            <a:r>
              <a:rPr lang="en-US" sz="3000" dirty="0">
                <a:solidFill>
                  <a:schemeClr val="accent5">
                    <a:lumMod val="50000"/>
                  </a:schemeClr>
                </a:solidFill>
              </a:rPr>
              <a:t>U Conn</a:t>
            </a:r>
          </a:p>
          <a:p>
            <a:pPr lvl="1">
              <a:defRPr/>
            </a:pPr>
            <a:r>
              <a:rPr lang="en-US" sz="3000" dirty="0">
                <a:solidFill>
                  <a:schemeClr val="accent5">
                    <a:lumMod val="50000"/>
                  </a:schemeClr>
                </a:solidFill>
              </a:rPr>
              <a:t>Rajesh </a:t>
            </a:r>
            <a:r>
              <a:rPr lang="en-US" sz="3000" dirty="0" err="1">
                <a:solidFill>
                  <a:schemeClr val="accent5">
                    <a:lumMod val="50000"/>
                  </a:schemeClr>
                </a:solidFill>
              </a:rPr>
              <a:t>Lalla</a:t>
            </a:r>
            <a:r>
              <a:rPr lang="en-US" sz="3000" dirty="0">
                <a:solidFill>
                  <a:schemeClr val="accent5">
                    <a:lumMod val="50000"/>
                  </a:schemeClr>
                </a:solidFill>
              </a:rPr>
              <a:t> (co-PI)</a:t>
            </a:r>
          </a:p>
          <a:p>
            <a:pPr lvl="1">
              <a:defRPr/>
            </a:pPr>
            <a:r>
              <a:rPr lang="en-US" sz="3000" dirty="0">
                <a:solidFill>
                  <a:schemeClr val="accent5">
                    <a:lumMod val="50000"/>
                  </a:schemeClr>
                </a:solidFill>
              </a:rPr>
              <a:t>Cynthia </a:t>
            </a:r>
            <a:r>
              <a:rPr lang="en-US" sz="3000" dirty="0" err="1">
                <a:solidFill>
                  <a:schemeClr val="accent5">
                    <a:lumMod val="50000"/>
                  </a:schemeClr>
                </a:solidFill>
              </a:rPr>
              <a:t>Rybcyzk</a:t>
            </a:r>
            <a:endParaRPr lang="en-US" sz="3000" dirty="0">
              <a:solidFill>
                <a:schemeClr val="accent5">
                  <a:lumMod val="50000"/>
                </a:schemeClr>
              </a:solidFill>
            </a:endParaRPr>
          </a:p>
          <a:p>
            <a:pPr>
              <a:defRPr/>
            </a:pPr>
            <a:r>
              <a:rPr lang="en-US" sz="3000" dirty="0">
                <a:solidFill>
                  <a:schemeClr val="accent5">
                    <a:lumMod val="50000"/>
                  </a:schemeClr>
                </a:solidFill>
              </a:rPr>
              <a:t>U Penn</a:t>
            </a:r>
          </a:p>
          <a:p>
            <a:pPr lvl="1">
              <a:defRPr/>
            </a:pPr>
            <a:r>
              <a:rPr lang="en-US" sz="3000" dirty="0">
                <a:solidFill>
                  <a:schemeClr val="accent5">
                    <a:lumMod val="50000"/>
                  </a:schemeClr>
                </a:solidFill>
              </a:rPr>
              <a:t>Thomas Sollecito (PI)</a:t>
            </a:r>
          </a:p>
          <a:p>
            <a:pPr lvl="1">
              <a:defRPr/>
            </a:pPr>
            <a:r>
              <a:rPr lang="en-US" sz="3000" dirty="0">
                <a:solidFill>
                  <a:schemeClr val="accent5">
                    <a:lumMod val="50000"/>
                  </a:schemeClr>
                </a:solidFill>
              </a:rPr>
              <a:t>Alexander Lin</a:t>
            </a:r>
          </a:p>
          <a:p>
            <a:pPr lvl="1">
              <a:defRPr/>
            </a:pPr>
            <a:r>
              <a:rPr lang="en-US" sz="3000" dirty="0">
                <a:solidFill>
                  <a:schemeClr val="accent5">
                    <a:lumMod val="50000"/>
                  </a:schemeClr>
                </a:solidFill>
              </a:rPr>
              <a:t>Kim Valentino</a:t>
            </a:r>
          </a:p>
          <a:p>
            <a:pPr lvl="1">
              <a:defRPr/>
            </a:pPr>
            <a:r>
              <a:rPr lang="en-US" sz="3000" dirty="0">
                <a:solidFill>
                  <a:schemeClr val="accent5">
                    <a:lumMod val="50000"/>
                  </a:schemeClr>
                </a:solidFill>
              </a:rPr>
              <a:t>Michelle Dattilo</a:t>
            </a:r>
          </a:p>
          <a:p>
            <a:pPr lvl="1">
              <a:defRPr/>
            </a:pPr>
            <a:r>
              <a:rPr lang="en-US" sz="3000" dirty="0">
                <a:solidFill>
                  <a:schemeClr val="accent5">
                    <a:lumMod val="50000"/>
                  </a:schemeClr>
                </a:solidFill>
              </a:rPr>
              <a:t>Adam Rose</a:t>
            </a:r>
          </a:p>
          <a:p>
            <a:pPr>
              <a:defRPr/>
            </a:pPr>
            <a:r>
              <a:rPr lang="en-US" sz="3000" dirty="0">
                <a:solidFill>
                  <a:schemeClr val="accent5">
                    <a:lumMod val="50000"/>
                  </a:schemeClr>
                </a:solidFill>
              </a:rPr>
              <a:t>BWH</a:t>
            </a:r>
          </a:p>
          <a:p>
            <a:pPr lvl="1">
              <a:defRPr/>
            </a:pPr>
            <a:r>
              <a:rPr lang="en-US" sz="3000" dirty="0">
                <a:solidFill>
                  <a:schemeClr val="accent5">
                    <a:lumMod val="50000"/>
                  </a:schemeClr>
                </a:solidFill>
              </a:rPr>
              <a:t>Nathaniel Treister (PI)</a:t>
            </a:r>
          </a:p>
          <a:p>
            <a:pPr lvl="1">
              <a:defRPr/>
            </a:pPr>
            <a:r>
              <a:rPr lang="en-US" sz="3000" dirty="0">
                <a:solidFill>
                  <a:schemeClr val="accent5">
                    <a:lumMod val="50000"/>
                  </a:schemeClr>
                </a:solidFill>
              </a:rPr>
              <a:t>Lisa Johnson</a:t>
            </a:r>
          </a:p>
          <a:p>
            <a:pPr lvl="1">
              <a:defRPr/>
            </a:pPr>
            <a:r>
              <a:rPr lang="en-US" sz="3000" dirty="0">
                <a:solidFill>
                  <a:schemeClr val="accent5">
                    <a:lumMod val="50000"/>
                  </a:schemeClr>
                </a:solidFill>
              </a:rPr>
              <a:t>Lori Giblin</a:t>
            </a:r>
          </a:p>
          <a:p>
            <a:pPr lvl="1">
              <a:defRPr/>
            </a:pPr>
            <a:r>
              <a:rPr lang="en-US" sz="3000" dirty="0">
                <a:solidFill>
                  <a:schemeClr val="accent5">
                    <a:lumMod val="50000"/>
                  </a:schemeClr>
                </a:solidFill>
              </a:rPr>
              <a:t>Lori </a:t>
            </a:r>
            <a:r>
              <a:rPr lang="en-US" sz="3000" dirty="0" err="1">
                <a:solidFill>
                  <a:schemeClr val="accent5">
                    <a:lumMod val="50000"/>
                  </a:schemeClr>
                </a:solidFill>
              </a:rPr>
              <a:t>Rainchuso</a:t>
            </a:r>
            <a:endParaRPr lang="en-US" sz="3000" dirty="0">
              <a:solidFill>
                <a:schemeClr val="accent5">
                  <a:lumMod val="50000"/>
                </a:schemeClr>
              </a:solidFill>
            </a:endParaRPr>
          </a:p>
          <a:p>
            <a:pPr lvl="1">
              <a:defRPr/>
            </a:pPr>
            <a:endParaRPr lang="en-US" dirty="0">
              <a:solidFill>
                <a:schemeClr val="accent5">
                  <a:lumMod val="50000"/>
                </a:schemeClr>
              </a:solidFill>
            </a:endParaRPr>
          </a:p>
          <a:p>
            <a:pPr lvl="1">
              <a:defRPr/>
            </a:pPr>
            <a:endParaRPr lang="en-US" dirty="0">
              <a:solidFill>
                <a:schemeClr val="accent5">
                  <a:lumMod val="50000"/>
                </a:schemeClr>
              </a:solidFill>
            </a:endParaRPr>
          </a:p>
          <a:p>
            <a:pPr lvl="1">
              <a:defRPr/>
            </a:pPr>
            <a:endParaRPr lang="en-US" dirty="0"/>
          </a:p>
        </p:txBody>
      </p:sp>
      <p:sp>
        <p:nvSpPr>
          <p:cNvPr id="5" name="Content Placeholder 4">
            <a:extLst>
              <a:ext uri="{FF2B5EF4-FFF2-40B4-BE49-F238E27FC236}">
                <a16:creationId xmlns:a16="http://schemas.microsoft.com/office/drawing/2014/main" id="{8DE60FEC-B0B8-A941-89C6-201998EB9328}"/>
              </a:ext>
            </a:extLst>
          </p:cNvPr>
          <p:cNvSpPr>
            <a:spLocks noGrp="1"/>
          </p:cNvSpPr>
          <p:nvPr>
            <p:ph sz="half" idx="2"/>
          </p:nvPr>
        </p:nvSpPr>
        <p:spPr>
          <a:xfrm>
            <a:off x="5863563" y="1827089"/>
            <a:ext cx="4556125" cy="4906219"/>
          </a:xfrm>
        </p:spPr>
        <p:txBody>
          <a:bodyPr>
            <a:normAutofit fontScale="47500" lnSpcReduction="20000"/>
          </a:bodyPr>
          <a:lstStyle/>
          <a:p>
            <a:pPr>
              <a:defRPr/>
            </a:pPr>
            <a:r>
              <a:rPr lang="en-US" sz="3000" dirty="0">
                <a:solidFill>
                  <a:schemeClr val="accent5">
                    <a:lumMod val="50000"/>
                  </a:schemeClr>
                </a:solidFill>
              </a:rPr>
              <a:t>NYU</a:t>
            </a:r>
          </a:p>
          <a:p>
            <a:pPr lvl="1">
              <a:defRPr/>
            </a:pPr>
            <a:r>
              <a:rPr lang="en-US" sz="3000" dirty="0">
                <a:solidFill>
                  <a:schemeClr val="accent5">
                    <a:lumMod val="50000"/>
                  </a:schemeClr>
                </a:solidFill>
              </a:rPr>
              <a:t>Brian Schmidt (PI)</a:t>
            </a:r>
          </a:p>
          <a:p>
            <a:pPr lvl="1">
              <a:defRPr/>
            </a:pPr>
            <a:r>
              <a:rPr lang="en-US" sz="3000" dirty="0">
                <a:solidFill>
                  <a:schemeClr val="accent5">
                    <a:lumMod val="50000"/>
                  </a:schemeClr>
                </a:solidFill>
              </a:rPr>
              <a:t>Ismael El Khouly</a:t>
            </a:r>
          </a:p>
          <a:p>
            <a:pPr lvl="1">
              <a:defRPr/>
            </a:pPr>
            <a:r>
              <a:rPr lang="en-US" sz="3000" dirty="0">
                <a:solidFill>
                  <a:schemeClr val="accent5">
                    <a:lumMod val="50000"/>
                  </a:schemeClr>
                </a:solidFill>
              </a:rPr>
              <a:t>John Dolan</a:t>
            </a:r>
          </a:p>
          <a:p>
            <a:pPr lvl="1">
              <a:defRPr/>
            </a:pPr>
            <a:r>
              <a:rPr lang="en-US" sz="3000" dirty="0">
                <a:solidFill>
                  <a:schemeClr val="accent5">
                    <a:lumMod val="50000"/>
                  </a:schemeClr>
                </a:solidFill>
              </a:rPr>
              <a:t>Culley Makeda</a:t>
            </a:r>
          </a:p>
          <a:p>
            <a:pPr lvl="1">
              <a:defRPr/>
            </a:pPr>
            <a:r>
              <a:rPr lang="en-US" sz="3000" dirty="0" err="1">
                <a:solidFill>
                  <a:schemeClr val="accent5">
                    <a:lumMod val="50000"/>
                  </a:schemeClr>
                </a:solidFill>
              </a:rPr>
              <a:t>Akapo</a:t>
            </a:r>
            <a:r>
              <a:rPr lang="en-US" sz="3000" dirty="0">
                <a:solidFill>
                  <a:schemeClr val="accent5">
                    <a:lumMod val="50000"/>
                  </a:schemeClr>
                </a:solidFill>
              </a:rPr>
              <a:t> </a:t>
            </a:r>
            <a:r>
              <a:rPr lang="en-US" sz="3000" dirty="0" err="1">
                <a:solidFill>
                  <a:schemeClr val="accent5">
                    <a:lumMod val="50000"/>
                  </a:schemeClr>
                </a:solidFill>
              </a:rPr>
              <a:t>Adenike</a:t>
            </a:r>
            <a:endParaRPr lang="en-US" sz="3000" dirty="0">
              <a:solidFill>
                <a:schemeClr val="accent5">
                  <a:lumMod val="50000"/>
                </a:schemeClr>
              </a:solidFill>
            </a:endParaRPr>
          </a:p>
          <a:p>
            <a:pPr>
              <a:defRPr/>
            </a:pPr>
            <a:r>
              <a:rPr lang="en-US" sz="3000" dirty="0">
                <a:solidFill>
                  <a:schemeClr val="accent5">
                    <a:lumMod val="50000"/>
                  </a:schemeClr>
                </a:solidFill>
              </a:rPr>
              <a:t>UNC </a:t>
            </a:r>
          </a:p>
          <a:p>
            <a:pPr lvl="1">
              <a:defRPr/>
            </a:pPr>
            <a:r>
              <a:rPr lang="en-US" sz="3000" dirty="0">
                <a:solidFill>
                  <a:schemeClr val="accent5">
                    <a:lumMod val="50000"/>
                  </a:schemeClr>
                </a:solidFill>
              </a:rPr>
              <a:t>Lauren Patton (PI)</a:t>
            </a:r>
          </a:p>
          <a:p>
            <a:pPr lvl="1">
              <a:defRPr/>
            </a:pPr>
            <a:r>
              <a:rPr lang="en-US" sz="3000" dirty="0">
                <a:solidFill>
                  <a:schemeClr val="accent5">
                    <a:lumMod val="50000"/>
                  </a:schemeClr>
                </a:solidFill>
              </a:rPr>
              <a:t>JoAnn Blakey</a:t>
            </a:r>
          </a:p>
          <a:p>
            <a:pPr lvl="1">
              <a:defRPr/>
            </a:pPr>
            <a:r>
              <a:rPr lang="en-US" sz="3000" dirty="0">
                <a:solidFill>
                  <a:schemeClr val="accent5">
                    <a:lumMod val="50000"/>
                  </a:schemeClr>
                </a:solidFill>
              </a:rPr>
              <a:t>Candina Bynum</a:t>
            </a:r>
          </a:p>
          <a:p>
            <a:pPr>
              <a:defRPr/>
            </a:pPr>
            <a:r>
              <a:rPr lang="en-US" sz="3000" dirty="0">
                <a:solidFill>
                  <a:schemeClr val="accent5">
                    <a:lumMod val="50000"/>
                  </a:schemeClr>
                </a:solidFill>
              </a:rPr>
              <a:t>MD Anderson</a:t>
            </a:r>
          </a:p>
          <a:p>
            <a:pPr lvl="1">
              <a:defRPr/>
            </a:pPr>
            <a:r>
              <a:rPr lang="en-US" sz="3000" dirty="0">
                <a:solidFill>
                  <a:schemeClr val="accent5">
                    <a:lumMod val="50000"/>
                  </a:schemeClr>
                </a:solidFill>
              </a:rPr>
              <a:t>Linda Elting</a:t>
            </a:r>
          </a:p>
          <a:p>
            <a:pPr>
              <a:defRPr/>
            </a:pPr>
            <a:r>
              <a:rPr lang="en-US" sz="3000" dirty="0">
                <a:solidFill>
                  <a:schemeClr val="accent5">
                    <a:lumMod val="50000"/>
                  </a:schemeClr>
                </a:solidFill>
              </a:rPr>
              <a:t>U Minnesota</a:t>
            </a:r>
          </a:p>
          <a:p>
            <a:pPr lvl="1">
              <a:defRPr/>
            </a:pPr>
            <a:r>
              <a:rPr lang="en-US" sz="3000" dirty="0">
                <a:solidFill>
                  <a:schemeClr val="accent5">
                    <a:lumMod val="50000"/>
                  </a:schemeClr>
                </a:solidFill>
              </a:rPr>
              <a:t>Jim Hodges</a:t>
            </a:r>
          </a:p>
          <a:p>
            <a:pPr lvl="1">
              <a:defRPr/>
            </a:pPr>
            <a:r>
              <a:rPr lang="en-US" sz="3000" dirty="0">
                <a:solidFill>
                  <a:schemeClr val="accent5">
                    <a:lumMod val="50000"/>
                  </a:schemeClr>
                </a:solidFill>
              </a:rPr>
              <a:t>Leslie Long Simpson</a:t>
            </a:r>
          </a:p>
          <a:p>
            <a:pPr lvl="1">
              <a:defRPr/>
            </a:pPr>
            <a:r>
              <a:rPr lang="en-US" sz="3000" dirty="0">
                <a:solidFill>
                  <a:schemeClr val="accent5">
                    <a:lumMod val="50000"/>
                  </a:schemeClr>
                </a:solidFill>
              </a:rPr>
              <a:t>Helen Voelker</a:t>
            </a:r>
          </a:p>
          <a:p>
            <a:pPr lvl="1">
              <a:defRPr/>
            </a:pPr>
            <a:r>
              <a:rPr lang="en-US" sz="3000" dirty="0">
                <a:solidFill>
                  <a:schemeClr val="accent5">
                    <a:lumMod val="50000"/>
                  </a:schemeClr>
                </a:solidFill>
              </a:rPr>
              <a:t>Rebecca Mitchell</a:t>
            </a:r>
          </a:p>
          <a:p>
            <a:pPr lvl="1">
              <a:defRPr/>
            </a:pPr>
            <a:r>
              <a:rPr lang="en-US" sz="3000" dirty="0">
                <a:solidFill>
                  <a:schemeClr val="accent5">
                    <a:lumMod val="50000"/>
                  </a:schemeClr>
                </a:solidFill>
              </a:rPr>
              <a:t>Erika Helgeson</a:t>
            </a:r>
          </a:p>
          <a:p>
            <a:pPr lvl="1">
              <a:defRPr/>
            </a:pPr>
            <a:r>
              <a:rPr lang="en-US" sz="3000" dirty="0">
                <a:solidFill>
                  <a:schemeClr val="accent5">
                    <a:lumMod val="50000"/>
                  </a:schemeClr>
                </a:solidFill>
              </a:rPr>
              <a:t>Irene Olson</a:t>
            </a:r>
          </a:p>
          <a:p>
            <a:pPr lvl="1">
              <a:defRPr/>
            </a:pPr>
            <a:endParaRPr lang="en-US" dirty="0">
              <a:solidFill>
                <a:schemeClr val="accent5">
                  <a:lumMod val="50000"/>
                </a:schemeClr>
              </a:solidFill>
            </a:endParaRPr>
          </a:p>
          <a:p>
            <a:pPr lvl="1">
              <a:defRPr/>
            </a:pPr>
            <a:endParaRPr lang="en-US" dirty="0"/>
          </a:p>
        </p:txBody>
      </p:sp>
      <p:sp>
        <p:nvSpPr>
          <p:cNvPr id="70661" name="TextBox 5">
            <a:extLst>
              <a:ext uri="{FF2B5EF4-FFF2-40B4-BE49-F238E27FC236}">
                <a16:creationId xmlns:a16="http://schemas.microsoft.com/office/drawing/2014/main" id="{2811D76E-5A51-A742-A8CA-174C5317C17D}"/>
              </a:ext>
            </a:extLst>
          </p:cNvPr>
          <p:cNvSpPr txBox="1">
            <a:spLocks noChangeArrowheads="1"/>
          </p:cNvSpPr>
          <p:nvPr/>
        </p:nvSpPr>
        <p:spPr bwMode="auto">
          <a:xfrm>
            <a:off x="2552700" y="904753"/>
            <a:ext cx="75438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1800" dirty="0">
                <a:solidFill>
                  <a:srgbClr val="FF0000"/>
                </a:solidFill>
                <a:ea typeface="Calibri" panose="020F0502020204030204" pitchFamily="34" charset="0"/>
                <a:cs typeface="Times New Roman" panose="02020603050405020304" pitchFamily="18" charset="0"/>
              </a:rPr>
              <a:t>Funding by the National Institute for Dental and Craniofacial Research (NIDCR), National Institutes of Health (NIH), United States (1U01DE022939-01).</a:t>
            </a:r>
            <a:endParaRPr lang="en-US" alt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73990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1C23AAF8-EA3C-B845-AEAB-776B7E509BCC}"/>
              </a:ext>
            </a:extLst>
          </p:cNvPr>
          <p:cNvSpPr>
            <a:spLocks noGrp="1" noChangeArrowheads="1"/>
          </p:cNvSpPr>
          <p:nvPr>
            <p:ph type="title"/>
          </p:nvPr>
        </p:nvSpPr>
        <p:spPr>
          <a:xfrm>
            <a:off x="918556" y="0"/>
            <a:ext cx="10515600" cy="897775"/>
          </a:xfrm>
        </p:spPr>
        <p:txBody>
          <a:bodyPr/>
          <a:lstStyle/>
          <a:p>
            <a:pPr algn="ctr"/>
            <a:r>
              <a:rPr lang="en-US" altLang="en-US" dirty="0">
                <a:solidFill>
                  <a:srgbClr val="C00000"/>
                </a:solidFill>
                <a:latin typeface="+mn-lt"/>
              </a:rPr>
              <a:t>Partial </a:t>
            </a:r>
            <a:r>
              <a:rPr lang="en-US" altLang="en-US" dirty="0" err="1">
                <a:solidFill>
                  <a:srgbClr val="C00000"/>
                </a:solidFill>
                <a:latin typeface="+mn-lt"/>
              </a:rPr>
              <a:t>OraRad</a:t>
            </a:r>
            <a:r>
              <a:rPr lang="en-US" altLang="en-US" dirty="0">
                <a:solidFill>
                  <a:srgbClr val="C00000"/>
                </a:solidFill>
                <a:latin typeface="+mn-lt"/>
              </a:rPr>
              <a:t> References</a:t>
            </a:r>
          </a:p>
        </p:txBody>
      </p:sp>
      <p:sp>
        <p:nvSpPr>
          <p:cNvPr id="71683" name="Content Placeholder 2">
            <a:extLst>
              <a:ext uri="{FF2B5EF4-FFF2-40B4-BE49-F238E27FC236}">
                <a16:creationId xmlns:a16="http://schemas.microsoft.com/office/drawing/2014/main" id="{AC5C26B9-1F9D-CB42-A3F5-B57BBA13610D}"/>
              </a:ext>
            </a:extLst>
          </p:cNvPr>
          <p:cNvSpPr>
            <a:spLocks noGrp="1" noChangeArrowheads="1"/>
          </p:cNvSpPr>
          <p:nvPr>
            <p:ph sz="half" idx="1"/>
          </p:nvPr>
        </p:nvSpPr>
        <p:spPr>
          <a:xfrm>
            <a:off x="332509" y="897776"/>
            <a:ext cx="11687695" cy="6150724"/>
          </a:xfrm>
        </p:spPr>
        <p:txBody>
          <a:bodyPr>
            <a:normAutofit fontScale="47500" lnSpcReduction="20000"/>
          </a:bodyPr>
          <a:lstStyle/>
          <a:p>
            <a:pPr marL="0" indent="0">
              <a:buNone/>
            </a:pPr>
            <a:r>
              <a:rPr lang="en-US" dirty="0"/>
              <a:t>1. Lalla RV, Long-Simpson L, Hodges JS et al. </a:t>
            </a:r>
            <a:r>
              <a:rPr lang="en-US" dirty="0">
                <a:solidFill>
                  <a:srgbClr val="0070C0"/>
                </a:solidFill>
              </a:rPr>
              <a:t>Clinical registry of dental outcomes in head and neck cancer patients (</a:t>
            </a:r>
            <a:r>
              <a:rPr lang="en-US" dirty="0" err="1">
                <a:solidFill>
                  <a:srgbClr val="0070C0"/>
                </a:solidFill>
              </a:rPr>
              <a:t>OraRad</a:t>
            </a:r>
            <a:r>
              <a:rPr lang="en-US" dirty="0">
                <a:solidFill>
                  <a:srgbClr val="0070C0"/>
                </a:solidFill>
              </a:rPr>
              <a:t>): rationale, methods, and recruitment considerations.</a:t>
            </a:r>
            <a:r>
              <a:rPr lang="en-US" dirty="0"/>
              <a:t> BMC Oral Health 2017;17:59. </a:t>
            </a:r>
            <a:r>
              <a:rPr lang="en-US" dirty="0" err="1"/>
              <a:t>doi</a:t>
            </a:r>
            <a:r>
              <a:rPr lang="en-US" dirty="0"/>
              <a:t>: 10.1186/s12903-017-0344-y. PubMed PMID: 28241807; PubMed Central PMCID: PMC5327511.</a:t>
            </a:r>
          </a:p>
          <a:p>
            <a:pPr marL="0" indent="0">
              <a:buNone/>
            </a:pPr>
            <a:r>
              <a:rPr lang="en-US" dirty="0"/>
              <a:t>2. Lalla RV, Treister N, Sollecito T, Schmidt B, Patton LL, Mohammadi K, et al. </a:t>
            </a:r>
            <a:r>
              <a:rPr lang="en-US" dirty="0">
                <a:solidFill>
                  <a:srgbClr val="0070C0"/>
                </a:solidFill>
              </a:rPr>
              <a:t>Oral complications at 6 months after radiation therapy for head and neck cancer.</a:t>
            </a:r>
            <a:r>
              <a:rPr lang="en-US" dirty="0"/>
              <a:t> Oral Dis. 2017;28(8):1134-43. </a:t>
            </a:r>
            <a:r>
              <a:rPr lang="en-US" dirty="0" err="1"/>
              <a:t>doi</a:t>
            </a:r>
            <a:r>
              <a:rPr lang="en-US" dirty="0"/>
              <a:t>: 10.1111/odi.12710. PubMed PMID: 28675770; PubMed Central PMCID: PMC6218933.</a:t>
            </a:r>
          </a:p>
          <a:p>
            <a:pPr marL="0" indent="0">
              <a:buNone/>
            </a:pPr>
            <a:r>
              <a:rPr lang="en-US" dirty="0"/>
              <a:t>3. Brennan MT, Treister NS, Sollecito TP, Schmidt BL, Patton LL, Mohammadi K, Simpson LL, Voelker H, Hodges JS, Lalla RV, </a:t>
            </a:r>
            <a:r>
              <a:rPr lang="en-US" dirty="0">
                <a:solidFill>
                  <a:srgbClr val="0070C0"/>
                </a:solidFill>
              </a:rPr>
              <a:t>Dental Disease Prior to Radiotherapy in Head and Neck Cancer Patients: Clinical Registry of Dental Outcomes in Head and Neck Cancer Patients (</a:t>
            </a:r>
            <a:r>
              <a:rPr lang="en-US" dirty="0" err="1">
                <a:solidFill>
                  <a:srgbClr val="0070C0"/>
                </a:solidFill>
              </a:rPr>
              <a:t>OraRad</a:t>
            </a:r>
            <a:r>
              <a:rPr lang="en-US" dirty="0">
                <a:solidFill>
                  <a:srgbClr val="0070C0"/>
                </a:solidFill>
              </a:rPr>
              <a:t>), </a:t>
            </a:r>
            <a:r>
              <a:rPr lang="en-US" dirty="0"/>
              <a:t>J Am Dent Assoc. 2017 Dec; 148(12): 868–877. doi:10.1016/j.adaj.2017.09.011 PubMed PMID: 29173331; PubMed Central PMCID: PMC5777182</a:t>
            </a:r>
          </a:p>
          <a:p>
            <a:pPr marL="0" indent="0">
              <a:buNone/>
            </a:pPr>
            <a:r>
              <a:rPr lang="en-US" dirty="0"/>
              <a:t>4. </a:t>
            </a:r>
            <a:r>
              <a:rPr lang="en-US" dirty="0" err="1"/>
              <a:t>Mougeot</a:t>
            </a:r>
            <a:r>
              <a:rPr lang="en-US" dirty="0"/>
              <a:t> JC, Stevens CB, Almon KG, Paster BJ, Lalla RV, Brennan MT, et al. </a:t>
            </a:r>
            <a:r>
              <a:rPr lang="en-US" dirty="0">
                <a:solidFill>
                  <a:srgbClr val="0070C0"/>
                </a:solidFill>
              </a:rPr>
              <a:t>Caries-associated oral microbiome in head and neck cancer radiation patients: a longitudinal study</a:t>
            </a:r>
            <a:r>
              <a:rPr lang="en-US" dirty="0"/>
              <a:t>. J Oral </a:t>
            </a:r>
            <a:r>
              <a:rPr lang="en-US" dirty="0" err="1"/>
              <a:t>Microbiol</a:t>
            </a:r>
            <a:r>
              <a:rPr lang="en-US" dirty="0"/>
              <a:t>. 2019;11(1):1586421. </a:t>
            </a:r>
            <a:r>
              <a:rPr lang="en-US" dirty="0" err="1"/>
              <a:t>doi</a:t>
            </a:r>
            <a:r>
              <a:rPr lang="en-US" dirty="0"/>
              <a:t>: 10.1080/20002297.2019.1586421. PubMed PMID: 30891159; PubMed Central PMCID: PMC6419625. </a:t>
            </a:r>
          </a:p>
          <a:p>
            <a:pPr marL="0" indent="0">
              <a:buNone/>
            </a:pPr>
            <a:r>
              <a:rPr lang="en-US" dirty="0"/>
              <a:t>5. </a:t>
            </a:r>
            <a:r>
              <a:rPr lang="en-US" dirty="0" err="1"/>
              <a:t>Talevi</a:t>
            </a:r>
            <a:r>
              <a:rPr lang="en-US" dirty="0"/>
              <a:t> V, Wen J, Lalla RV, Brennan MT, </a:t>
            </a:r>
            <a:r>
              <a:rPr lang="en-US" dirty="0" err="1"/>
              <a:t>Mougeot</a:t>
            </a:r>
            <a:r>
              <a:rPr lang="en-US" dirty="0"/>
              <a:t> FB, </a:t>
            </a:r>
            <a:r>
              <a:rPr lang="en-US" dirty="0" err="1"/>
              <a:t>Mougeot</a:t>
            </a:r>
            <a:r>
              <a:rPr lang="en-US" dirty="0"/>
              <a:t> </a:t>
            </a:r>
            <a:r>
              <a:rPr lang="en-US" dirty="0" err="1"/>
              <a:t>JC.Talevi</a:t>
            </a:r>
            <a:r>
              <a:rPr lang="en-US" dirty="0"/>
              <a:t> V, et al. </a:t>
            </a:r>
            <a:r>
              <a:rPr lang="en-US" dirty="0">
                <a:hlinkClick r:id="rId2"/>
              </a:rPr>
              <a:t>Identification of single nucleotide pleomorphisms associated with periodontal disease in head and neck cancer irradiation patients by exome sequencing. </a:t>
            </a:r>
            <a:r>
              <a:rPr lang="en-US" dirty="0"/>
              <a:t>Oral Surg Oral Med Oral </a:t>
            </a:r>
            <a:r>
              <a:rPr lang="en-US" dirty="0" err="1"/>
              <a:t>Pathol</a:t>
            </a:r>
            <a:r>
              <a:rPr lang="en-US" dirty="0"/>
              <a:t> Oral </a:t>
            </a:r>
            <a:r>
              <a:rPr lang="en-US" dirty="0" err="1"/>
              <a:t>Radiol</a:t>
            </a:r>
            <a:r>
              <a:rPr lang="en-US" dirty="0"/>
              <a:t>. 2020 Jul;130(1):32-42.e4. </a:t>
            </a:r>
            <a:r>
              <a:rPr lang="en-US" dirty="0" err="1"/>
              <a:t>doi</a:t>
            </a:r>
            <a:r>
              <a:rPr lang="en-US" dirty="0"/>
              <a:t>: 10.1016/j.oooo.2020.02.013. PubMed PMID: 32451231 </a:t>
            </a:r>
          </a:p>
          <a:p>
            <a:pPr marL="0" indent="0">
              <a:buNone/>
            </a:pPr>
            <a:r>
              <a:rPr lang="en-US" dirty="0"/>
              <a:t>6. Brennan MT, Treister NS, Sollecito TP, Schmidt BL, Patton LL, Yang Y, Lin A, Elting LS, Hodges JS, Lalla RV.  Epidemiologic Factors in Patients with Advanced Head and Neck Cancer Treated with Radiation Therapy. Head Neck. 2021 Jan;43(1):164-172. </a:t>
            </a:r>
            <a:r>
              <a:rPr lang="en-US" dirty="0" err="1"/>
              <a:t>doi</a:t>
            </a:r>
            <a:r>
              <a:rPr lang="en-US" dirty="0"/>
              <a:t>: 10.1002/hed.26468. </a:t>
            </a:r>
            <a:r>
              <a:rPr lang="en-US" dirty="0" err="1"/>
              <a:t>Epub</a:t>
            </a:r>
            <a:r>
              <a:rPr lang="en-US" dirty="0"/>
              <a:t> 2020 Sep 29. PMID: 32991009; PubMed Central PMCID: </a:t>
            </a:r>
            <a:r>
              <a:rPr lang="en-US" dirty="0">
                <a:hlinkClick r:id="rId3"/>
              </a:rPr>
              <a:t>PMC7756563</a:t>
            </a:r>
            <a:endParaRPr lang="en-US" dirty="0"/>
          </a:p>
          <a:p>
            <a:pPr marL="0" indent="0">
              <a:buNone/>
            </a:pPr>
            <a:r>
              <a:rPr lang="en-US" dirty="0"/>
              <a:t>7. Lin A, Helgeson ES, Treister NS, Schmidt BL, Patton LL, Elting LS, Lalla RV, Brennan MT, Sollecito TP</a:t>
            </a:r>
            <a:r>
              <a:rPr lang="en-US" dirty="0">
                <a:solidFill>
                  <a:srgbClr val="0070C0"/>
                </a:solidFill>
              </a:rPr>
              <a:t>. The impact of head and neck radiotherapy on salivary flow and quality of life: Results of the ORARAD study.</a:t>
            </a:r>
            <a:r>
              <a:rPr lang="en-US" dirty="0"/>
              <a:t> Oral Oncol. 2022 Feb 26;127:105783. </a:t>
            </a:r>
            <a:r>
              <a:rPr lang="en-US" dirty="0" err="1"/>
              <a:t>doi</a:t>
            </a:r>
            <a:r>
              <a:rPr lang="en-US" dirty="0"/>
              <a:t>: 10.1016/j.oraloncology.2022.105783. PMID: 35231809</a:t>
            </a:r>
          </a:p>
          <a:p>
            <a:pPr marL="0" indent="0">
              <a:buNone/>
            </a:pPr>
            <a:r>
              <a:rPr lang="en-US" dirty="0"/>
              <a:t>8. Treister NS, Brennan MT, Sollecito TP, Schmidt BL, Patton LL, Mitchell R, Haddad RI, Tishler RB, Lin A, Shadick R, Hodges JS, Lalla RV. </a:t>
            </a:r>
            <a:r>
              <a:rPr lang="en-US" dirty="0">
                <a:solidFill>
                  <a:srgbClr val="0070C0"/>
                </a:solidFill>
              </a:rPr>
              <a:t>Exposed bone in patients with head and neck cancer treated with radiation therapy: An analysis of the Observational Study of Dental Outcomes in Head and Neck Cancer Patients (</a:t>
            </a:r>
            <a:r>
              <a:rPr lang="en-US" dirty="0" err="1">
                <a:solidFill>
                  <a:srgbClr val="0070C0"/>
                </a:solidFill>
              </a:rPr>
              <a:t>OraRad</a:t>
            </a:r>
            <a:r>
              <a:rPr lang="en-US" dirty="0">
                <a:solidFill>
                  <a:srgbClr val="0070C0"/>
                </a:solidFill>
              </a:rPr>
              <a:t>). </a:t>
            </a:r>
            <a:r>
              <a:rPr lang="en-US" dirty="0"/>
              <a:t>Cancer. 2022 Feb 1;128(3):487-496. </a:t>
            </a:r>
            <a:r>
              <a:rPr lang="en-US" dirty="0" err="1"/>
              <a:t>doi</a:t>
            </a:r>
            <a:r>
              <a:rPr lang="en-US" dirty="0"/>
              <a:t>: 10.1002/cncr.33948. </a:t>
            </a:r>
            <a:r>
              <a:rPr lang="en-US" dirty="0" err="1"/>
              <a:t>Epub</a:t>
            </a:r>
            <a:r>
              <a:rPr lang="en-US" dirty="0"/>
              <a:t> 2021 Oct 19. PMID: 34665873</a:t>
            </a:r>
          </a:p>
          <a:p>
            <a:pPr marL="0" indent="0">
              <a:buNone/>
            </a:pPr>
            <a:r>
              <a:rPr lang="en-US" dirty="0"/>
              <a:t>9. </a:t>
            </a:r>
            <a:r>
              <a:rPr lang="en-US" dirty="0" err="1"/>
              <a:t>Mougeot</a:t>
            </a:r>
            <a:r>
              <a:rPr lang="en-US" dirty="0"/>
              <a:t> JC, Beckman MF, Langdon HC, Lalla RV, Brennan MT, Bahrani </a:t>
            </a:r>
            <a:r>
              <a:rPr lang="en-US" dirty="0" err="1"/>
              <a:t>Mougeot</a:t>
            </a:r>
            <a:r>
              <a:rPr lang="en-US" dirty="0"/>
              <a:t> FK. </a:t>
            </a:r>
            <a:r>
              <a:rPr lang="en-US" dirty="0" err="1">
                <a:solidFill>
                  <a:srgbClr val="0070C0"/>
                </a:solidFill>
              </a:rPr>
              <a:t>Haemophilus</a:t>
            </a:r>
            <a:r>
              <a:rPr lang="en-US" dirty="0">
                <a:solidFill>
                  <a:srgbClr val="0070C0"/>
                </a:solidFill>
              </a:rPr>
              <a:t> </a:t>
            </a:r>
            <a:r>
              <a:rPr lang="en-US" dirty="0" err="1">
                <a:solidFill>
                  <a:srgbClr val="0070C0"/>
                </a:solidFill>
              </a:rPr>
              <a:t>pittmaniae</a:t>
            </a:r>
            <a:r>
              <a:rPr lang="en-US" dirty="0">
                <a:solidFill>
                  <a:srgbClr val="0070C0"/>
                </a:solidFill>
              </a:rPr>
              <a:t> and </a:t>
            </a:r>
            <a:r>
              <a:rPr lang="en-US" dirty="0" err="1">
                <a:solidFill>
                  <a:srgbClr val="0070C0"/>
                </a:solidFill>
              </a:rPr>
              <a:t>Leptotrichia</a:t>
            </a:r>
            <a:r>
              <a:rPr lang="en-US" dirty="0">
                <a:solidFill>
                  <a:srgbClr val="0070C0"/>
                </a:solidFill>
              </a:rPr>
              <a:t> spp. Constitute a Multi-Marker Signature in a Cohort of Human Papillomavirus-Positive Head and Neck Cancer Patients. </a:t>
            </a:r>
            <a:r>
              <a:rPr lang="en-US" dirty="0"/>
              <a:t>Front </a:t>
            </a:r>
            <a:r>
              <a:rPr lang="en-US" dirty="0" err="1"/>
              <a:t>Microbiol</a:t>
            </a:r>
            <a:r>
              <a:rPr lang="en-US" dirty="0"/>
              <a:t>. 2022 Jan 18;12:794546. </a:t>
            </a:r>
            <a:r>
              <a:rPr lang="en-US" dirty="0" err="1"/>
              <a:t>doi</a:t>
            </a:r>
            <a:r>
              <a:rPr lang="en-US" dirty="0"/>
              <a:t>: 10.3389/fmicb.2021.794546. </a:t>
            </a:r>
            <a:r>
              <a:rPr lang="en-US" dirty="0" err="1"/>
              <a:t>eCollection</a:t>
            </a:r>
            <a:r>
              <a:rPr lang="en-US" dirty="0"/>
              <a:t> 2021. PMID: 35116012</a:t>
            </a:r>
          </a:p>
          <a:p>
            <a:pPr marL="0" indent="0">
              <a:buNone/>
            </a:pPr>
            <a:r>
              <a:rPr lang="en-US" dirty="0"/>
              <a:t>10. Ward MC, Carpenter MD, Noll J, Carrizosa D, Moeller BJ, Helgeson ES, Lalla RV, Brennan MT. </a:t>
            </a:r>
            <a:r>
              <a:rPr lang="en-US" dirty="0">
                <a:solidFill>
                  <a:srgbClr val="0070C0"/>
                </a:solidFill>
              </a:rPr>
              <a:t>Oncologists' Perspective on Dental Care Around the Treatment of Head and Neck Cancer: A Pattern of Practice Survey.</a:t>
            </a:r>
            <a:r>
              <a:rPr lang="en-US" dirty="0"/>
              <a:t> JCO Oncol </a:t>
            </a:r>
            <a:r>
              <a:rPr lang="en-US" dirty="0" err="1"/>
              <a:t>Pract</a:t>
            </a:r>
            <a:r>
              <a:rPr lang="en-US" dirty="0"/>
              <a:t>. 2022 Jan;18(1):e28-e35. </a:t>
            </a:r>
            <a:r>
              <a:rPr lang="en-US" dirty="0" err="1"/>
              <a:t>doi</a:t>
            </a:r>
            <a:r>
              <a:rPr lang="en-US" dirty="0"/>
              <a:t>: 10.1200/OP.20.00913. </a:t>
            </a:r>
            <a:r>
              <a:rPr lang="en-US" dirty="0" err="1"/>
              <a:t>Epub</a:t>
            </a:r>
            <a:r>
              <a:rPr lang="en-US" dirty="0"/>
              <a:t> 2021 Jul 9. PMID: 34242067</a:t>
            </a:r>
          </a:p>
          <a:p>
            <a:pPr marL="0" indent="0">
              <a:buNone/>
            </a:pPr>
            <a:r>
              <a:rPr lang="en-US" dirty="0"/>
              <a:t>11. Brennan MT, Treister NS, Sollecito TP, Schmidt BL, Patton LL, Lin A, Elting LS, Hodges JS, Lalla RV. </a:t>
            </a:r>
            <a:r>
              <a:rPr lang="en-US" dirty="0">
                <a:solidFill>
                  <a:srgbClr val="0070C0"/>
                </a:solidFill>
              </a:rPr>
              <a:t>Tooth Failure Post-Radiotherapy in Head and Neck Cancer: Primary Report of the Clinical Registry of Dental Outcomes in Head and Neck Cancer Patients (</a:t>
            </a:r>
            <a:r>
              <a:rPr lang="en-US" dirty="0" err="1">
                <a:solidFill>
                  <a:srgbClr val="0070C0"/>
                </a:solidFill>
              </a:rPr>
              <a:t>OraRad</a:t>
            </a:r>
            <a:r>
              <a:rPr lang="en-US" dirty="0">
                <a:solidFill>
                  <a:srgbClr val="0070C0"/>
                </a:solidFill>
              </a:rPr>
              <a:t>) Study.</a:t>
            </a:r>
            <a:r>
              <a:rPr lang="en-US" dirty="0"/>
              <a:t> Int J </a:t>
            </a:r>
            <a:r>
              <a:rPr lang="en-US" dirty="0" err="1"/>
              <a:t>Radiat</a:t>
            </a:r>
            <a:r>
              <a:rPr lang="en-US" dirty="0"/>
              <a:t> Oncol Biol Phys. 2022 Jun 1;113(2):320-330. </a:t>
            </a:r>
            <a:r>
              <a:rPr lang="en-US" dirty="0" err="1"/>
              <a:t>doi</a:t>
            </a:r>
            <a:r>
              <a:rPr lang="en-US" dirty="0"/>
              <a:t>: 10.1016/j.ijrobp.2021.11.021. </a:t>
            </a:r>
            <a:r>
              <a:rPr lang="en-US" dirty="0" err="1"/>
              <a:t>Epub</a:t>
            </a:r>
            <a:r>
              <a:rPr lang="en-US" dirty="0"/>
              <a:t> 2021 Dec 5. PubMed PMID: 34879248; PubMed Central PMCID: PMC9159492.</a:t>
            </a:r>
          </a:p>
          <a:p>
            <a:pPr marL="0" indent="0">
              <a:buNone/>
            </a:pPr>
            <a:r>
              <a:rPr lang="en-US" dirty="0"/>
              <a:t>12. Lalla RV, Treister NS, Sollecito TP, Schmidt BL, Patton LL, Helgeson ES, Lin A, Rybczyk C, Dowsett R, Hegde U, Boyd TS, </a:t>
            </a:r>
            <a:r>
              <a:rPr lang="en-US" dirty="0" err="1"/>
              <a:t>Duplinsky</a:t>
            </a:r>
            <a:r>
              <a:rPr lang="en-US" dirty="0"/>
              <a:t> TG, Brennan MT. </a:t>
            </a:r>
            <a:r>
              <a:rPr lang="en-US" dirty="0">
                <a:solidFill>
                  <a:srgbClr val="0070C0"/>
                </a:solidFill>
              </a:rPr>
              <a:t>Radiation therapy for head and neck cancer leads to gingival recession associated with dental caries. </a:t>
            </a:r>
            <a:r>
              <a:rPr lang="en-US" dirty="0"/>
              <a:t>Oral Surg Oral Med Oral </a:t>
            </a:r>
            <a:r>
              <a:rPr lang="en-US" dirty="0" err="1"/>
              <a:t>Pathol</a:t>
            </a:r>
            <a:r>
              <a:rPr lang="en-US" dirty="0"/>
              <a:t> Oral </a:t>
            </a:r>
            <a:r>
              <a:rPr lang="en-US" dirty="0" err="1"/>
              <a:t>Radiol</a:t>
            </a:r>
            <a:r>
              <a:rPr lang="en-US" dirty="0"/>
              <a:t>. 2022 May;133(5):539-546. </a:t>
            </a:r>
            <a:r>
              <a:rPr lang="en-US" dirty="0" err="1"/>
              <a:t>doi</a:t>
            </a:r>
            <a:r>
              <a:rPr lang="en-US" dirty="0"/>
              <a:t>: 10.1016/j.oooo.2022.01.016. </a:t>
            </a:r>
            <a:r>
              <a:rPr lang="en-US" dirty="0" err="1"/>
              <a:t>Epub</a:t>
            </a:r>
            <a:r>
              <a:rPr lang="en-US" dirty="0"/>
              <a:t> 2022 Jan 31. PubMed PMID: 35304084; PubMed Central PMCID: PMC9018549. </a:t>
            </a:r>
          </a:p>
          <a:p>
            <a:endParaRPr lang="en-US" altLang="en-US" sz="14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8749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EA88B11-662B-24DC-725B-4BA81DDBA469}"/>
              </a:ext>
            </a:extLst>
          </p:cNvPr>
          <p:cNvSpPr>
            <a:spLocks noGrp="1"/>
          </p:cNvSpPr>
          <p:nvPr>
            <p:ph idx="1"/>
          </p:nvPr>
        </p:nvSpPr>
        <p:spPr>
          <a:xfrm>
            <a:off x="838200" y="228600"/>
            <a:ext cx="10515600" cy="6629400"/>
          </a:xfrm>
        </p:spPr>
        <p:txBody>
          <a:bodyPr>
            <a:normAutofit fontScale="32500" lnSpcReduction="20000"/>
          </a:bodyPr>
          <a:lstStyle/>
          <a:p>
            <a:pPr marL="0" indent="0">
              <a:buNone/>
            </a:pPr>
            <a:r>
              <a:rPr lang="en-US" sz="4300" dirty="0"/>
              <a:t>13. Lalla RV, Brennan MT</a:t>
            </a:r>
            <a:r>
              <a:rPr lang="en-US" sz="4300" dirty="0">
                <a:solidFill>
                  <a:srgbClr val="0070C0"/>
                </a:solidFill>
              </a:rPr>
              <a:t>. Dental Management of Patients Receiving Radiation Therapy for Head and Neck Cancer: Updates from the </a:t>
            </a:r>
            <a:r>
              <a:rPr lang="en-US" sz="4300" dirty="0" err="1">
                <a:solidFill>
                  <a:srgbClr val="0070C0"/>
                </a:solidFill>
              </a:rPr>
              <a:t>OraRad</a:t>
            </a:r>
            <a:r>
              <a:rPr lang="en-US" sz="4300" dirty="0">
                <a:solidFill>
                  <a:srgbClr val="0070C0"/>
                </a:solidFill>
              </a:rPr>
              <a:t> Study.  </a:t>
            </a:r>
            <a:r>
              <a:rPr lang="en-US" sz="4300" dirty="0"/>
              <a:t>Decisions in Dentistry. 2022  </a:t>
            </a:r>
          </a:p>
          <a:p>
            <a:pPr marL="0" indent="0">
              <a:buNone/>
            </a:pPr>
            <a:r>
              <a:rPr lang="en-US" sz="4300" dirty="0"/>
              <a:t>14. Brennan MT, Treister NS, Sollecito TP, Schmidt BL, Patton LL, Lin A, Elting LS, Helgeson ES, Lalla RV. </a:t>
            </a:r>
            <a:r>
              <a:rPr lang="en-US" sz="4300" dirty="0">
                <a:solidFill>
                  <a:srgbClr val="0070C0"/>
                </a:solidFill>
              </a:rPr>
              <a:t>Dental Caries Postradiotherapy in Head and Neck Cancer.</a:t>
            </a:r>
            <a:r>
              <a:rPr lang="en-US" sz="4300" dirty="0"/>
              <a:t> JDR Clin Trans Res. 2022 Apr 11;:23800844221086563. </a:t>
            </a:r>
            <a:r>
              <a:rPr lang="en-US" sz="4300" dirty="0" err="1"/>
              <a:t>doi</a:t>
            </a:r>
            <a:r>
              <a:rPr lang="en-US" sz="4300" dirty="0"/>
              <a:t>: 10.1177/23800844221086563. [</a:t>
            </a:r>
            <a:r>
              <a:rPr lang="en-US" sz="4300" dirty="0" err="1"/>
              <a:t>Epub</a:t>
            </a:r>
            <a:r>
              <a:rPr lang="en-US" sz="4300" dirty="0"/>
              <a:t> ahead of print] PubMed PMID: 35403479.</a:t>
            </a:r>
          </a:p>
          <a:p>
            <a:pPr marL="0" indent="0">
              <a:buNone/>
            </a:pPr>
            <a:r>
              <a:rPr lang="en-US" sz="4300" dirty="0"/>
              <a:t>15. Threet EJ, </a:t>
            </a:r>
            <a:r>
              <a:rPr lang="en-US" sz="4300" dirty="0" err="1"/>
              <a:t>Napeñas</a:t>
            </a:r>
            <a:r>
              <a:rPr lang="en-US" sz="4300" dirty="0"/>
              <a:t> JJ, Petersen C, Mitchell R, Long-Simpson L, Shadick R, Valentino KC, Rybczyk CA, Blake JA, Brown MC, Aidoo R, Helgeson ES, Lalla RV, Brennan MT. </a:t>
            </a:r>
            <a:r>
              <a:rPr lang="en-US" sz="4300" dirty="0">
                <a:solidFill>
                  <a:srgbClr val="0070C0"/>
                </a:solidFill>
              </a:rPr>
              <a:t>Survey of experiences and barriers to dental care post-head and neck cancer in </a:t>
            </a:r>
            <a:r>
              <a:rPr lang="en-US" sz="4300" dirty="0" err="1">
                <a:solidFill>
                  <a:srgbClr val="0070C0"/>
                </a:solidFill>
              </a:rPr>
              <a:t>OraRad</a:t>
            </a:r>
            <a:r>
              <a:rPr lang="en-US" sz="4300" dirty="0">
                <a:solidFill>
                  <a:srgbClr val="0070C0"/>
                </a:solidFill>
              </a:rPr>
              <a:t> study participants. </a:t>
            </a:r>
            <a:r>
              <a:rPr lang="en-US" sz="4300" dirty="0"/>
              <a:t>Oral Surg Oral Med Oral </a:t>
            </a:r>
            <a:r>
              <a:rPr lang="en-US" sz="4300" dirty="0" err="1"/>
              <a:t>Pathol</a:t>
            </a:r>
            <a:r>
              <a:rPr lang="en-US" sz="4300" dirty="0"/>
              <a:t> Oral </a:t>
            </a:r>
            <a:r>
              <a:rPr lang="en-US" sz="4300" dirty="0" err="1"/>
              <a:t>Radiol</a:t>
            </a:r>
            <a:r>
              <a:rPr lang="en-US" sz="4300" dirty="0"/>
              <a:t>. 2023 Apr;135(4):501-509. </a:t>
            </a:r>
            <a:r>
              <a:rPr lang="en-US" sz="4300" dirty="0" err="1"/>
              <a:t>doi</a:t>
            </a:r>
            <a:r>
              <a:rPr lang="en-US" sz="4300" dirty="0"/>
              <a:t>: 10.1016/j.oooo.2022.11.011. </a:t>
            </a:r>
            <a:r>
              <a:rPr lang="en-US" sz="4300" dirty="0" err="1"/>
              <a:t>Epub</a:t>
            </a:r>
            <a:r>
              <a:rPr lang="en-US" sz="4300" dirty="0"/>
              <a:t> 2022 Dec 13. PubMed PMID: 36717342; PubMed Central PMCID: PMC10101878.</a:t>
            </a:r>
          </a:p>
          <a:p>
            <a:pPr marL="0" indent="0">
              <a:buNone/>
            </a:pPr>
            <a:r>
              <a:rPr lang="en-US" sz="4300" dirty="0"/>
              <a:t>16. Lalla RV, Brennan MT. </a:t>
            </a:r>
            <a:r>
              <a:rPr lang="en-US" sz="4300" dirty="0">
                <a:solidFill>
                  <a:srgbClr val="0070C0"/>
                </a:solidFill>
              </a:rPr>
              <a:t>Strategies to support patients undergoing radiation therapy</a:t>
            </a:r>
            <a:r>
              <a:rPr lang="en-US" sz="4300" dirty="0"/>
              <a:t>. Dimensions of Dental Hygiene. 2023 Mar; 21(3)42-45.</a:t>
            </a:r>
          </a:p>
          <a:p>
            <a:pPr marL="0" indent="0">
              <a:buNone/>
            </a:pPr>
            <a:r>
              <a:rPr lang="en-US" sz="4300" dirty="0"/>
              <a:t>17. Lalla RV, Hodges JS, </a:t>
            </a:r>
            <a:r>
              <a:rPr lang="en-US" sz="4300" dirty="0" err="1"/>
              <a:t>Triester</a:t>
            </a:r>
            <a:r>
              <a:rPr lang="en-US" sz="4300" dirty="0"/>
              <a:t> NS, Sollecito TP, Schmidt BL, Patton LL, Lin A, Brennan MT. </a:t>
            </a:r>
            <a:r>
              <a:rPr lang="en-US" sz="4300" dirty="0">
                <a:solidFill>
                  <a:srgbClr val="0070C0"/>
                </a:solidFill>
              </a:rPr>
              <a:t>Tooth-level predictors of tooth loss and exposed bone after radiation therapy for head and neck cancer. </a:t>
            </a:r>
            <a:r>
              <a:rPr lang="en-US" sz="4300" dirty="0"/>
              <a:t>J Am Dent Assoc. 2023 Jun;154(6):519-528.e4. </a:t>
            </a:r>
            <a:r>
              <a:rPr lang="en-US" sz="4300" dirty="0" err="1"/>
              <a:t>doi</a:t>
            </a:r>
            <a:r>
              <a:rPr lang="en-US" sz="4300" dirty="0"/>
              <a:t>: 10.1016/j.adaj.2023.03.009. PMID: 37236706</a:t>
            </a:r>
          </a:p>
          <a:p>
            <a:pPr marL="0" indent="0">
              <a:buNone/>
            </a:pPr>
            <a:r>
              <a:rPr lang="en-US" sz="4300" dirty="0"/>
              <a:t>18. Patton LL, Helgeson ES, Brennan MT, </a:t>
            </a:r>
            <a:r>
              <a:rPr lang="en-US" sz="4300" dirty="0" err="1"/>
              <a:t>Triester</a:t>
            </a:r>
            <a:r>
              <a:rPr lang="en-US" sz="4300" dirty="0"/>
              <a:t> NS, Sollecito TP, Schmidt BL, Lin A, </a:t>
            </a:r>
            <a:r>
              <a:rPr lang="en-US" sz="4300" dirty="0" err="1"/>
              <a:t>Bhishamjit</a:t>
            </a:r>
            <a:r>
              <a:rPr lang="en-US" sz="4300" dirty="0"/>
              <a:t> SC, Lalla RV. </a:t>
            </a:r>
            <a:r>
              <a:rPr lang="en-US" sz="4300" dirty="0">
                <a:solidFill>
                  <a:srgbClr val="0070C0"/>
                </a:solidFill>
              </a:rPr>
              <a:t>Oral health-related quality of life after radiation therapy for head and neck cancer: the </a:t>
            </a:r>
            <a:r>
              <a:rPr lang="en-US" sz="4300" dirty="0" err="1">
                <a:solidFill>
                  <a:srgbClr val="0070C0"/>
                </a:solidFill>
              </a:rPr>
              <a:t>OraRad</a:t>
            </a:r>
            <a:r>
              <a:rPr lang="en-US" sz="4300" dirty="0">
                <a:solidFill>
                  <a:srgbClr val="0070C0"/>
                </a:solidFill>
              </a:rPr>
              <a:t> study. </a:t>
            </a:r>
            <a:r>
              <a:rPr lang="en-US" sz="4300" dirty="0"/>
              <a:t>Support Care Can. 2023 Apr 20;31(5):286. </a:t>
            </a:r>
            <a:r>
              <a:rPr lang="en-US" sz="4300" dirty="0" err="1"/>
              <a:t>doi</a:t>
            </a:r>
            <a:r>
              <a:rPr lang="en-US" sz="4300" dirty="0"/>
              <a:t>: 10.1007/s00520-023-07750-2. PMID: 37079106</a:t>
            </a:r>
          </a:p>
          <a:p>
            <a:pPr marL="0" indent="0">
              <a:buNone/>
            </a:pPr>
            <a:r>
              <a:rPr lang="en-US" sz="4300" dirty="0"/>
              <a:t>19. Lim J, Helgeson ES, Lalla RV, Sollecito TP, Treister NS, Schmidt BL, Patton LL, Milas ZL, Brennan MT.  </a:t>
            </a:r>
            <a:r>
              <a:rPr lang="en-US" sz="4300" dirty="0">
                <a:solidFill>
                  <a:srgbClr val="0070C0"/>
                </a:solidFill>
              </a:rPr>
              <a:t>Factors associated with oral hygiene compliance in patients treated with radiation therapy for head and neck cancer. </a:t>
            </a:r>
            <a:r>
              <a:rPr lang="en-US" sz="4300" dirty="0"/>
              <a:t> J Am Dent Assoc. 2024 Apr;155(4):319-328.e2. </a:t>
            </a:r>
            <a:r>
              <a:rPr lang="en-US" sz="4300" dirty="0" err="1"/>
              <a:t>doi</a:t>
            </a:r>
            <a:r>
              <a:rPr lang="en-US" sz="4300" dirty="0"/>
              <a:t>: 10.1016/j.adaj.2023.11.018. </a:t>
            </a:r>
            <a:r>
              <a:rPr lang="en-US" sz="4300" dirty="0" err="1"/>
              <a:t>Epub</a:t>
            </a:r>
            <a:r>
              <a:rPr lang="en-US" sz="4300" dirty="0"/>
              <a:t> 2024 Mar 7.PMID: 38456849</a:t>
            </a:r>
          </a:p>
          <a:p>
            <a:pPr marL="0" indent="0">
              <a:buNone/>
            </a:pPr>
            <a:r>
              <a:rPr lang="en-US" sz="4300" dirty="0"/>
              <a:t>20. Sollecito TP, Helgeson ES, Lalla RV, Treister NS, Schmidt BL, Patton LL, Lin A, Brennan MT. </a:t>
            </a:r>
            <a:r>
              <a:rPr lang="en-US" sz="4300" dirty="0">
                <a:solidFill>
                  <a:srgbClr val="0070C0"/>
                </a:solidFill>
              </a:rPr>
              <a:t>Reduced mouth opening in patients with head and neck cancer treated with radiation therapy: an analysis of the Clinical Registry of Dental Outcomes in Head and Neck Cancer Patients (</a:t>
            </a:r>
            <a:r>
              <a:rPr lang="en-US" sz="4300" dirty="0" err="1">
                <a:solidFill>
                  <a:srgbClr val="0070C0"/>
                </a:solidFill>
              </a:rPr>
              <a:t>OraRad</a:t>
            </a:r>
            <a:r>
              <a:rPr lang="en-US" sz="4300" dirty="0">
                <a:solidFill>
                  <a:srgbClr val="0070C0"/>
                </a:solidFill>
              </a:rPr>
              <a:t>). </a:t>
            </a:r>
            <a:r>
              <a:rPr lang="en-US" sz="4300" dirty="0"/>
              <a:t>Oral Surg Oral Med Oral </a:t>
            </a:r>
            <a:r>
              <a:rPr lang="en-US" sz="4300" dirty="0" err="1"/>
              <a:t>Pathol</a:t>
            </a:r>
            <a:r>
              <a:rPr lang="en-US" sz="4300" dirty="0"/>
              <a:t> Oral </a:t>
            </a:r>
            <a:r>
              <a:rPr lang="en-US" sz="4300" dirty="0" err="1"/>
              <a:t>Radiol</a:t>
            </a:r>
            <a:r>
              <a:rPr lang="en-US" sz="4300" dirty="0"/>
              <a:t>. 2024 Mar;137(3):264-273. </a:t>
            </a:r>
            <a:r>
              <a:rPr lang="en-US" sz="4300" dirty="0" err="1"/>
              <a:t>doi</a:t>
            </a:r>
            <a:r>
              <a:rPr lang="en-US" sz="4300" dirty="0"/>
              <a:t>: 10.1016/j.oooo.2023.11.012. </a:t>
            </a:r>
            <a:r>
              <a:rPr lang="en-US" sz="4300" dirty="0" err="1"/>
              <a:t>Epub</a:t>
            </a:r>
            <a:r>
              <a:rPr lang="en-US" sz="4300" dirty="0"/>
              <a:t> 2023 Nov 26.PMID: 38262773</a:t>
            </a:r>
          </a:p>
          <a:p>
            <a:pPr marL="0" indent="0">
              <a:buNone/>
            </a:pPr>
            <a:r>
              <a:rPr lang="en-US" sz="4300" dirty="0"/>
              <a:t>21. Lalla RV, Helgeson ES, Virk K, Lu H, Treister NS, Sollecito TP, Schmidt BL, Patton LL, Lin A, Brennan MT. </a:t>
            </a:r>
            <a:r>
              <a:rPr lang="en-US" sz="4300" dirty="0">
                <a:hlinkClick r:id="rId2"/>
              </a:rPr>
              <a:t>Females have lower salivary flow than males, before and after radiation therapy for head/neck cancer.</a:t>
            </a:r>
            <a:r>
              <a:rPr lang="en-US" sz="4300" dirty="0"/>
              <a:t> Oral Dis. 2024 Jul 15. </a:t>
            </a:r>
            <a:r>
              <a:rPr lang="en-US" sz="4300" dirty="0" err="1"/>
              <a:t>doi</a:t>
            </a:r>
            <a:r>
              <a:rPr lang="en-US" sz="4300" dirty="0"/>
              <a:t>: 10.1111/odi.15068. Online ahead of </a:t>
            </a:r>
            <a:r>
              <a:rPr lang="en-US" sz="4300" dirty="0" err="1"/>
              <a:t>print.PMID</a:t>
            </a:r>
            <a:r>
              <a:rPr lang="en-US" sz="4300" dirty="0"/>
              <a:t>: 39005202</a:t>
            </a:r>
          </a:p>
          <a:p>
            <a:pPr marL="0" indent="0">
              <a:buNone/>
            </a:pPr>
            <a:r>
              <a:rPr lang="en-US" sz="4300" dirty="0"/>
              <a:t>22. Richards ME, Brennan MT. </a:t>
            </a:r>
            <a:r>
              <a:rPr lang="en-US" sz="4300" u="sng" dirty="0">
                <a:hlinkClick r:id="rId3"/>
              </a:rPr>
              <a:t>Chronic Oral Complications of Oral Cancer Therapy.</a:t>
            </a:r>
            <a:r>
              <a:rPr lang="en-US" sz="4300" dirty="0"/>
              <a:t> Dent Clin North Am.   2025 Jul;69(3):419-436. </a:t>
            </a:r>
            <a:r>
              <a:rPr lang="en-US" sz="4300" dirty="0" err="1"/>
              <a:t>doi</a:t>
            </a:r>
            <a:r>
              <a:rPr lang="en-US" sz="4300" dirty="0"/>
              <a:t>: 10.1016/j.cden.2025.03.005. </a:t>
            </a:r>
            <a:r>
              <a:rPr lang="en-US" sz="4300" dirty="0" err="1"/>
              <a:t>Epub</a:t>
            </a:r>
            <a:r>
              <a:rPr lang="en-US" sz="4300" dirty="0"/>
              <a:t> 2025 Apr 25.PMID: 40545333 </a:t>
            </a:r>
          </a:p>
          <a:p>
            <a:pPr marL="0" indent="0">
              <a:buNone/>
            </a:pPr>
            <a:r>
              <a:rPr lang="en-US" sz="4300" dirty="0"/>
              <a:t>23. Rose AM, Helgeson ES, Valentino KC, Lalla RV, Treister NS, Schmidt BL, Patton LL, Lin A, Brennan MT, Sollecito TP. </a:t>
            </a:r>
            <a:r>
              <a:rPr lang="en-US" sz="4300" dirty="0">
                <a:hlinkClick r:id="rId4"/>
              </a:rPr>
              <a:t>The impact of medications on salivary flow and oral health-related quality of life in postradiation head and neck cancer patients: results of the OraRad study.</a:t>
            </a:r>
            <a:r>
              <a:rPr lang="en-US" sz="4300" dirty="0"/>
              <a:t> Oral Surg Oral Med Oral </a:t>
            </a:r>
            <a:r>
              <a:rPr lang="en-US" sz="4300" dirty="0" err="1"/>
              <a:t>Pathol</a:t>
            </a:r>
            <a:r>
              <a:rPr lang="en-US" sz="4300" dirty="0"/>
              <a:t> Oral </a:t>
            </a:r>
            <a:r>
              <a:rPr lang="en-US" sz="4300" dirty="0" err="1"/>
              <a:t>Radiol</a:t>
            </a:r>
            <a:r>
              <a:rPr lang="en-US" sz="4300" dirty="0"/>
              <a:t>. 2025 Jul 5:S2212-4403(25)01119-8. </a:t>
            </a:r>
            <a:r>
              <a:rPr lang="en-US" sz="4300" dirty="0" err="1"/>
              <a:t>doi</a:t>
            </a:r>
            <a:r>
              <a:rPr lang="en-US" sz="4300" dirty="0"/>
              <a:t>: 10.1016/j.oooo.2025.06.019. Online ahead of </a:t>
            </a:r>
            <a:r>
              <a:rPr lang="en-US" sz="4300" dirty="0" err="1"/>
              <a:t>print.PMID</a:t>
            </a:r>
            <a:r>
              <a:rPr lang="en-US" sz="4300" dirty="0"/>
              <a:t>: 40784870 </a:t>
            </a:r>
          </a:p>
          <a:p>
            <a:endParaRPr lang="en-US" dirty="0"/>
          </a:p>
        </p:txBody>
      </p:sp>
    </p:spTree>
    <p:extLst>
      <p:ext uri="{BB962C8B-B14F-4D97-AF65-F5344CB8AC3E}">
        <p14:creationId xmlns:p14="http://schemas.microsoft.com/office/powerpoint/2010/main" val="1319667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1993" y="274637"/>
            <a:ext cx="3898900" cy="868363"/>
          </a:xfrm>
        </p:spPr>
        <p:txBody>
          <a:bodyPr/>
          <a:lstStyle/>
          <a:p>
            <a:r>
              <a:rPr lang="en-US" dirty="0">
                <a:solidFill>
                  <a:srgbClr val="C00000"/>
                </a:solidFill>
                <a:latin typeface="+mn-lt"/>
              </a:rPr>
              <a:t>Incidence Rates</a:t>
            </a:r>
          </a:p>
        </p:txBody>
      </p:sp>
      <p:sp>
        <p:nvSpPr>
          <p:cNvPr id="3" name="Content Placeholder 2"/>
          <p:cNvSpPr>
            <a:spLocks noGrp="1"/>
          </p:cNvSpPr>
          <p:nvPr>
            <p:ph idx="1"/>
          </p:nvPr>
        </p:nvSpPr>
        <p:spPr>
          <a:xfrm>
            <a:off x="495300" y="1325563"/>
            <a:ext cx="11201400" cy="5257800"/>
          </a:xfrm>
        </p:spPr>
        <p:txBody>
          <a:bodyPr>
            <a:normAutofit lnSpcReduction="10000"/>
          </a:bodyPr>
          <a:lstStyle/>
          <a:p>
            <a:r>
              <a:rPr lang="en-US" sz="3600" dirty="0">
                <a:solidFill>
                  <a:srgbClr val="002060"/>
                </a:solidFill>
              </a:rPr>
              <a:t>Overall, </a:t>
            </a:r>
            <a:r>
              <a:rPr lang="en-US" sz="3600" dirty="0">
                <a:solidFill>
                  <a:srgbClr val="FF0000"/>
                </a:solidFill>
              </a:rPr>
              <a:t>OCSCC </a:t>
            </a:r>
            <a:r>
              <a:rPr lang="en-US" sz="3600" dirty="0">
                <a:solidFill>
                  <a:srgbClr val="002060"/>
                </a:solidFill>
              </a:rPr>
              <a:t>incidence rates (IR) for most sites, including the lip, gingiva, and floor of mouth have decreased in the U.S. </a:t>
            </a:r>
          </a:p>
          <a:p>
            <a:pPr lvl="1"/>
            <a:r>
              <a:rPr lang="en-US" sz="3600" dirty="0">
                <a:solidFill>
                  <a:srgbClr val="002060"/>
                </a:solidFill>
              </a:rPr>
              <a:t>Consistent with declines in the prevalence of the major risk factors—tobacco and alcohol use</a:t>
            </a:r>
          </a:p>
          <a:p>
            <a:r>
              <a:rPr lang="en-US" sz="3600" dirty="0">
                <a:solidFill>
                  <a:srgbClr val="002060"/>
                </a:solidFill>
              </a:rPr>
              <a:t>IR for </a:t>
            </a:r>
            <a:r>
              <a:rPr lang="en-US" sz="3600" dirty="0">
                <a:solidFill>
                  <a:srgbClr val="FF0000"/>
                </a:solidFill>
              </a:rPr>
              <a:t>OPSCC</a:t>
            </a:r>
            <a:r>
              <a:rPr lang="en-US" sz="3600" dirty="0">
                <a:solidFill>
                  <a:srgbClr val="002060"/>
                </a:solidFill>
              </a:rPr>
              <a:t> (base of tongue, tonsil, soft palate, and pharyngeal wall) significantly increased particularly in white men </a:t>
            </a:r>
          </a:p>
          <a:p>
            <a:pPr lvl="1"/>
            <a:r>
              <a:rPr lang="en-US" sz="3600" dirty="0">
                <a:solidFill>
                  <a:srgbClr val="002060"/>
                </a:solidFill>
              </a:rPr>
              <a:t>Increase in OPSCC is due to human papillomavirus (HPV)</a:t>
            </a:r>
          </a:p>
          <a:p>
            <a:pPr lvl="1"/>
            <a:endParaRPr lang="en-US" dirty="0"/>
          </a:p>
        </p:txBody>
      </p:sp>
      <p:sp>
        <p:nvSpPr>
          <p:cNvPr id="4" name="TextBox 3"/>
          <p:cNvSpPr txBox="1"/>
          <p:nvPr/>
        </p:nvSpPr>
        <p:spPr>
          <a:xfrm>
            <a:off x="914399" y="6365816"/>
            <a:ext cx="8234089" cy="400110"/>
          </a:xfrm>
          <a:prstGeom prst="rect">
            <a:avLst/>
          </a:prstGeom>
          <a:noFill/>
        </p:spPr>
        <p:txBody>
          <a:bodyPr wrap="square" rtlCol="0">
            <a:spAutoFit/>
          </a:bodyPr>
          <a:lstStyle/>
          <a:p>
            <a:r>
              <a:rPr lang="en-US" sz="2000" dirty="0" err="1"/>
              <a:t>Chaturvedi</a:t>
            </a:r>
            <a:r>
              <a:rPr lang="en-US" sz="2000" dirty="0"/>
              <a:t> et al., JCO 2008</a:t>
            </a:r>
          </a:p>
        </p:txBody>
      </p:sp>
    </p:spTree>
    <p:extLst>
      <p:ext uri="{BB962C8B-B14F-4D97-AF65-F5344CB8AC3E}">
        <p14:creationId xmlns:p14="http://schemas.microsoft.com/office/powerpoint/2010/main" val="3670028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 y="365125"/>
            <a:ext cx="10515600" cy="1325563"/>
          </a:xfrm>
        </p:spPr>
        <p:txBody>
          <a:bodyPr/>
          <a:lstStyle/>
          <a:p>
            <a:pPr algn="ctr"/>
            <a:r>
              <a:rPr lang="en-US" dirty="0">
                <a:solidFill>
                  <a:srgbClr val="C00000"/>
                </a:solidFill>
                <a:latin typeface="+mn-lt"/>
              </a:rPr>
              <a:t>Incidence Rates</a:t>
            </a:r>
            <a:endParaRPr lang="en-US" dirty="0">
              <a:latin typeface="+mn-lt"/>
            </a:endParaRPr>
          </a:p>
        </p:txBody>
      </p:sp>
      <p:sp>
        <p:nvSpPr>
          <p:cNvPr id="3" name="Content Placeholder 2"/>
          <p:cNvSpPr>
            <a:spLocks noGrp="1"/>
          </p:cNvSpPr>
          <p:nvPr>
            <p:ph idx="1"/>
          </p:nvPr>
        </p:nvSpPr>
        <p:spPr>
          <a:xfrm>
            <a:off x="723900" y="2183638"/>
            <a:ext cx="10744200" cy="3190812"/>
          </a:xfrm>
        </p:spPr>
        <p:txBody>
          <a:bodyPr/>
          <a:lstStyle/>
          <a:p>
            <a:r>
              <a:rPr lang="en-US" sz="3600" dirty="0">
                <a:solidFill>
                  <a:srgbClr val="002060"/>
                </a:solidFill>
              </a:rPr>
              <a:t>IR for oral tongue SCC (anterior two-thirds of the tongue) increasing in young males and females </a:t>
            </a:r>
          </a:p>
          <a:p>
            <a:pPr lvl="1"/>
            <a:r>
              <a:rPr lang="en-US" sz="3600" dirty="0">
                <a:solidFill>
                  <a:srgbClr val="002060"/>
                </a:solidFill>
              </a:rPr>
              <a:t>causes of this increase remain</a:t>
            </a:r>
          </a:p>
          <a:p>
            <a:endParaRPr lang="en-US" dirty="0"/>
          </a:p>
        </p:txBody>
      </p:sp>
      <p:sp>
        <p:nvSpPr>
          <p:cNvPr id="4" name="TextBox 3"/>
          <p:cNvSpPr txBox="1"/>
          <p:nvPr/>
        </p:nvSpPr>
        <p:spPr>
          <a:xfrm>
            <a:off x="406400" y="5867400"/>
            <a:ext cx="9804400" cy="420564"/>
          </a:xfrm>
          <a:prstGeom prst="rect">
            <a:avLst/>
          </a:prstGeom>
          <a:noFill/>
        </p:spPr>
        <p:txBody>
          <a:bodyPr wrap="square" rtlCol="0">
            <a:spAutoFit/>
          </a:bodyPr>
          <a:lstStyle/>
          <a:p>
            <a:r>
              <a:rPr lang="en-US" sz="2133" dirty="0"/>
              <a:t>Patel et al., JCO 2011 and </a:t>
            </a:r>
            <a:r>
              <a:rPr lang="en-US" sz="2133" dirty="0" err="1"/>
              <a:t>Tota</a:t>
            </a:r>
            <a:r>
              <a:rPr lang="en-US" sz="2133" dirty="0"/>
              <a:t> et al., Oral </a:t>
            </a:r>
            <a:r>
              <a:rPr lang="en-US" sz="2133" dirty="0" err="1"/>
              <a:t>Oncol</a:t>
            </a:r>
            <a:r>
              <a:rPr lang="en-US" sz="2133" dirty="0"/>
              <a:t>. 2017</a:t>
            </a:r>
          </a:p>
        </p:txBody>
      </p:sp>
    </p:spTree>
    <p:extLst>
      <p:ext uri="{BB962C8B-B14F-4D97-AF65-F5344CB8AC3E}">
        <p14:creationId xmlns:p14="http://schemas.microsoft.com/office/powerpoint/2010/main" val="2535360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solidFill>
                  <a:srgbClr val="C00000"/>
                </a:solidFill>
                <a:latin typeface="Calibri" charset="0"/>
              </a:rPr>
              <a:t>Oral Cancer</a:t>
            </a:r>
          </a:p>
        </p:txBody>
      </p:sp>
      <p:pic>
        <p:nvPicPr>
          <p:cNvPr id="15363" name="Picture 3" descr="CA FO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730378"/>
            <a:ext cx="7924800" cy="4848225"/>
          </a:xfrm>
          <a:noFill/>
        </p:spPr>
      </p:pic>
    </p:spTree>
    <p:extLst>
      <p:ext uri="{BB962C8B-B14F-4D97-AF65-F5344CB8AC3E}">
        <p14:creationId xmlns:p14="http://schemas.microsoft.com/office/powerpoint/2010/main" val="3516374656"/>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15655</TotalTime>
  <Words>5673</Words>
  <Application>Microsoft Office PowerPoint</Application>
  <PresentationFormat>Widescreen</PresentationFormat>
  <Paragraphs>641</Paragraphs>
  <Slides>62</Slides>
  <Notes>11</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62</vt:i4>
      </vt:variant>
    </vt:vector>
  </HeadingPairs>
  <TitlesOfParts>
    <vt:vector size="78" baseType="lpstr">
      <vt:lpstr>ＭＳ Ｐゴシック</vt:lpstr>
      <vt:lpstr>游ゴシック</vt:lpstr>
      <vt:lpstr>Arial</vt:lpstr>
      <vt:lpstr>Calibri</vt:lpstr>
      <vt:lpstr>Calibri Light</vt:lpstr>
      <vt:lpstr>Corbel</vt:lpstr>
      <vt:lpstr>Gill Sans</vt:lpstr>
      <vt:lpstr>Symbol</vt:lpstr>
      <vt:lpstr>system-ui</vt:lpstr>
      <vt:lpstr>Times New Roman</vt:lpstr>
      <vt:lpstr>Times New Roman Bold</vt:lpstr>
      <vt:lpstr>Wingdings</vt:lpstr>
      <vt:lpstr>ヒラギノ角ゴ ProN W3</vt:lpstr>
      <vt:lpstr>Office Theme</vt:lpstr>
      <vt:lpstr>Depth</vt:lpstr>
      <vt:lpstr>Chart</vt:lpstr>
      <vt:lpstr>Optimizing Head and Neck Radiation Outcomes While Reducing Side Effects</vt:lpstr>
      <vt:lpstr>Objectives</vt:lpstr>
      <vt:lpstr>Oral Cavity and Pharynx  CANCER STATISTICS</vt:lpstr>
      <vt:lpstr>PowerPoint Presentation</vt:lpstr>
      <vt:lpstr>Risk Factors for Oral Cancer</vt:lpstr>
      <vt:lpstr>Distinguishing Oral and Pharyngeal Cancers</vt:lpstr>
      <vt:lpstr>Incidence Rates</vt:lpstr>
      <vt:lpstr>Incidence Rates</vt:lpstr>
      <vt:lpstr>Oral Cancer</vt:lpstr>
      <vt:lpstr>Oral Pharyngeal Cancer</vt:lpstr>
      <vt:lpstr>PowerPoint Presentation</vt:lpstr>
      <vt:lpstr>Lateral Tongue Cancer No Risk Factors </vt:lpstr>
      <vt:lpstr>Symptoms</vt:lpstr>
      <vt:lpstr>Management of Oral Cancer </vt:lpstr>
      <vt:lpstr>Complications Based on Treatment Modality</vt:lpstr>
      <vt:lpstr>Cancer Therapy and Toxicities</vt:lpstr>
      <vt:lpstr>External Beam Therapy</vt:lpstr>
      <vt:lpstr>Intensity Modulated Radiation Therapy (IMRT)</vt:lpstr>
      <vt:lpstr>IMRT Advantage </vt:lpstr>
      <vt:lpstr>           </vt:lpstr>
      <vt:lpstr>Radiation Causes IRREVERSIBLE Changes </vt:lpstr>
      <vt:lpstr>Acute Oral Complications</vt:lpstr>
      <vt:lpstr>Late Oral Complications</vt:lpstr>
      <vt:lpstr>Oral Mucositis Incidence</vt:lpstr>
      <vt:lpstr>WHO Oral Mucositis Scale</vt:lpstr>
      <vt:lpstr>PowerPoint Presentation</vt:lpstr>
      <vt:lpstr>PowerPoint Presentation</vt:lpstr>
      <vt:lpstr>Microbial Infection - Fungal</vt:lpstr>
      <vt:lpstr>Microbial Infection - Viral</vt:lpstr>
      <vt:lpstr>PowerPoint Presentation</vt:lpstr>
      <vt:lpstr>Trismus</vt:lpstr>
      <vt:lpstr>Clinical Registry of Dental Outcomes in Head and Neck Cancer Patients (ORARAD)</vt:lpstr>
      <vt:lpstr>PowerPoint Presentation</vt:lpstr>
      <vt:lpstr>Main outcomes</vt:lpstr>
      <vt:lpstr>Secondary outcomes </vt:lpstr>
      <vt:lpstr>PowerPoint Presentation</vt:lpstr>
      <vt:lpstr>“CONSORT”  FLOW DIAGRAM</vt:lpstr>
      <vt:lpstr>Salivary Hypofunction</vt:lpstr>
      <vt:lpstr>Correlation between dose to salivary glands and salivary flow</vt:lpstr>
      <vt:lpstr>RT decreases salivary flow, but there is partial recovery during f/u from 6mo to 18mo</vt:lpstr>
      <vt:lpstr>Association between salivary flow and change in EORTC measures </vt:lpstr>
      <vt:lpstr>QoL IMPROVEMENT</vt:lpstr>
      <vt:lpstr>Additional Findings</vt:lpstr>
      <vt:lpstr>Salivary Hypofunction Conclusions</vt:lpstr>
      <vt:lpstr>Definition of Daily Oral Hygiene Compliance</vt:lpstr>
      <vt:lpstr>Definition of Daily Fluoride Compliance</vt:lpstr>
      <vt:lpstr>Compliance by Site</vt:lpstr>
      <vt:lpstr>OH Follow-up compliant vs. OH Follow-up non-compliant: predicting FU compliance</vt:lpstr>
      <vt:lpstr>Tooth Loss and Compliance</vt:lpstr>
      <vt:lpstr>Risk Factors for Tooth Loss </vt:lpstr>
      <vt:lpstr>PowerPoint Presentation</vt:lpstr>
      <vt:lpstr>DMFS Change Over Time (OraRad n=572)</vt:lpstr>
      <vt:lpstr>DMFS and Compliance</vt:lpstr>
      <vt:lpstr>ORAD: DMFS – Risk Factors</vt:lpstr>
      <vt:lpstr>Gingival Health and Radiotherapy - ORARAD</vt:lpstr>
      <vt:lpstr>Risk Factors with Gingival Recession </vt:lpstr>
      <vt:lpstr>Exposed Bone after XRT</vt:lpstr>
      <vt:lpstr>Exposed Bone after XRT</vt:lpstr>
      <vt:lpstr>Future Directions </vt:lpstr>
      <vt:lpstr>Acknowledgments- OraRad</vt:lpstr>
      <vt:lpstr>Partial OraRad 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Methodology</dc:title>
  <dc:creator>Sullivan, Kathleen A</dc:creator>
  <cp:lastModifiedBy>Dayzha Washam</cp:lastModifiedBy>
  <cp:revision>175</cp:revision>
  <dcterms:created xsi:type="dcterms:W3CDTF">2019-02-13T15:52:14Z</dcterms:created>
  <dcterms:modified xsi:type="dcterms:W3CDTF">2026-02-25T23:03:05Z</dcterms:modified>
</cp:coreProperties>
</file>